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4029" r:id="rId2"/>
  </p:sldMasterIdLst>
  <p:notesMasterIdLst>
    <p:notesMasterId r:id="rId65"/>
  </p:notesMasterIdLst>
  <p:sldIdLst>
    <p:sldId id="258" r:id="rId3"/>
    <p:sldId id="361" r:id="rId4"/>
    <p:sldId id="459" r:id="rId5"/>
    <p:sldId id="410" r:id="rId6"/>
    <p:sldId id="408" r:id="rId7"/>
    <p:sldId id="528" r:id="rId8"/>
    <p:sldId id="409" r:id="rId9"/>
    <p:sldId id="467" r:id="rId10"/>
    <p:sldId id="469" r:id="rId11"/>
    <p:sldId id="490" r:id="rId12"/>
    <p:sldId id="470" r:id="rId13"/>
    <p:sldId id="471" r:id="rId14"/>
    <p:sldId id="472" r:id="rId15"/>
    <p:sldId id="474" r:id="rId16"/>
    <p:sldId id="521" r:id="rId17"/>
    <p:sldId id="522" r:id="rId18"/>
    <p:sldId id="523" r:id="rId19"/>
    <p:sldId id="524" r:id="rId20"/>
    <p:sldId id="525" r:id="rId21"/>
    <p:sldId id="526" r:id="rId22"/>
    <p:sldId id="483" r:id="rId23"/>
    <p:sldId id="477" r:id="rId24"/>
    <p:sldId id="513" r:id="rId25"/>
    <p:sldId id="514" r:id="rId26"/>
    <p:sldId id="515" r:id="rId27"/>
    <p:sldId id="479" r:id="rId28"/>
    <p:sldId id="480" r:id="rId29"/>
    <p:sldId id="481" r:id="rId30"/>
    <p:sldId id="482" r:id="rId31"/>
    <p:sldId id="478" r:id="rId32"/>
    <p:sldId id="485" r:id="rId33"/>
    <p:sldId id="496" r:id="rId34"/>
    <p:sldId id="431" r:id="rId35"/>
    <p:sldId id="455" r:id="rId36"/>
    <p:sldId id="456" r:id="rId37"/>
    <p:sldId id="502" r:id="rId38"/>
    <p:sldId id="486" r:id="rId39"/>
    <p:sldId id="497" r:id="rId40"/>
    <p:sldId id="520" r:id="rId41"/>
    <p:sldId id="503" r:id="rId42"/>
    <p:sldId id="424" r:id="rId43"/>
    <p:sldId id="427" r:id="rId44"/>
    <p:sldId id="426" r:id="rId45"/>
    <p:sldId id="509" r:id="rId46"/>
    <p:sldId id="458" r:id="rId47"/>
    <p:sldId id="432" r:id="rId48"/>
    <p:sldId id="510" r:id="rId49"/>
    <p:sldId id="527" r:id="rId50"/>
    <p:sldId id="512" r:id="rId51"/>
    <p:sldId id="429" r:id="rId52"/>
    <p:sldId id="385" r:id="rId53"/>
    <p:sldId id="386" r:id="rId54"/>
    <p:sldId id="519" r:id="rId55"/>
    <p:sldId id="508" r:id="rId56"/>
    <p:sldId id="501" r:id="rId57"/>
    <p:sldId id="492" r:id="rId58"/>
    <p:sldId id="491" r:id="rId59"/>
    <p:sldId id="493" r:id="rId60"/>
    <p:sldId id="507" r:id="rId61"/>
    <p:sldId id="343" r:id="rId62"/>
    <p:sldId id="457" r:id="rId63"/>
    <p:sldId id="407" r:id="rId64"/>
  </p:sldIdLst>
  <p:sldSz cx="9144000" cy="6858000" type="screen4x3"/>
  <p:notesSz cx="6797675" cy="987266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000"/>
    <a:srgbClr val="007E39"/>
    <a:srgbClr val="0033CC"/>
    <a:srgbClr val="0066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3" autoAdjust="0"/>
    <p:restoredTop sz="94707" autoAdjust="0"/>
  </p:normalViewPr>
  <p:slideViewPr>
    <p:cSldViewPr>
      <p:cViewPr>
        <p:scale>
          <a:sx n="125" d="100"/>
          <a:sy n="125" d="100"/>
        </p:scale>
        <p:origin x="-1230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11D750FA-18BC-4C97-B586-DA8C63098AF9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716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689515"/>
            <a:ext cx="5438140" cy="4442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2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16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2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377316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+mn-cs"/>
              </a:defRPr>
            </a:lvl1pPr>
          </a:lstStyle>
          <a:p>
            <a:pPr>
              <a:defRPr/>
            </a:pPr>
            <a:fld id="{4270D5ED-7D6A-4126-BD93-42E4FAB921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768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2708" name="Номер слайда 3"/>
          <p:cNvSpPr txBox="1">
            <a:spLocks noGrp="1"/>
          </p:cNvSpPr>
          <p:nvPr/>
        </p:nvSpPr>
        <p:spPr bwMode="auto">
          <a:xfrm>
            <a:off x="3850443" y="9377316"/>
            <a:ext cx="2945659" cy="493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63FDD7-3727-450F-A622-E0B4227B15EE}" type="slidenum">
              <a:rPr lang="ru-RU" sz="1200"/>
              <a:pPr algn="r"/>
              <a:t>27</a:t>
            </a:fld>
            <a:endParaRPr lang="ru-RU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28E4FC-7C7E-48E9-A653-47C8104DEF78}" type="slidenum">
              <a:rPr lang="ru-RU" smtClean="0"/>
              <a:pPr/>
              <a:t>40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AA59CA-78C4-4477-8D88-3F67809D9D71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1838"/>
            <a:ext cx="4959350" cy="3719512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8B9390-B8B9-463D-9998-2FBC2A812BEE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1838"/>
            <a:ext cx="4959350" cy="3719512"/>
          </a:xfrm>
          <a:solidFill>
            <a:srgbClr val="FFFFFF"/>
          </a:solidFill>
          <a:ln/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CD8CD-343C-4C90-BB28-DAADB49C9DB9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768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1838"/>
            <a:ext cx="4959350" cy="3719512"/>
          </a:xfrm>
          <a:solidFill>
            <a:srgbClr val="FFFFFF"/>
          </a:solidFill>
          <a:ln/>
        </p:spPr>
      </p:sp>
      <p:sp>
        <p:nvSpPr>
          <p:cNvPr id="76804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929CB6-5B1A-4EEE-BF6C-275EEEC4D79E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1838"/>
            <a:ext cx="4959350" cy="3719512"/>
          </a:xfrm>
          <a:solidFill>
            <a:srgbClr val="FFFFFF"/>
          </a:solidFill>
          <a:ln/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B7A206-20DC-4C94-85FB-82CA4B5A67A3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788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31838"/>
            <a:ext cx="4959350" cy="3719512"/>
          </a:xfrm>
          <a:solidFill>
            <a:srgbClr val="FFFFFF"/>
          </a:solidFill>
          <a:ln/>
        </p:spPr>
      </p:sp>
      <p:sp>
        <p:nvSpPr>
          <p:cNvPr id="7885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A5A71-5258-4941-B076-26EF9C1CC3C8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110FA-7C78-44CD-A8F9-1D32B521C7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5632F-F0DA-4282-AA84-1BADEFD071D3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51BB4-C274-4378-96A7-C076289E5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6037-8161-43D8-9535-D3B7E0AE12B9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E3EC-B3BE-4D38-A5C1-BC159D9871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0E05D19-9E43-4EFA-82B1-CF2BF0E2F7D1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AE23ECB1-0A58-4E96-A7A6-26B85ECB14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34D06-6DA1-4CC6-93E3-B82B362B718E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93107-11E9-4311-BE22-F8311BF5D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33D74C2-6083-4345-ADC2-C750A5BF4BC8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77DB9DB-E2CC-41BC-92BE-D88C6F0B6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71D0F-E080-418D-8F4D-BED7AB388A28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9FE9E-8EAA-4E2F-8C99-435268D795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D224F-444F-4667-9418-DC2CC4906E0E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1D7A7-D0C6-4148-99F6-CFFFF35AD1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593F2-B05C-42C5-AF1B-47921F9A2F36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E5A9F-7A05-440C-AAA3-AF831F4AD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2700C-F137-4B61-9825-B9946425F060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4A1685-4841-4151-AF4A-A574AE8A4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6E8EF-7B4B-4A5A-9B71-612D1163247A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2CC94-5048-4D7E-A739-78EEF771F2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BF6A9-9507-451A-A1CA-B001A572159B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4CCD8-9527-4309-B0B2-27A972F6CF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B484DF-364A-4E47-AC32-7AC761F6634F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6B85CFF-7105-4D96-A0D6-1AED4AA523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5C5BD-6CB8-4CB8-8E01-E254A26B643A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CB9DA-036E-45EF-9A93-D7053EB030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8336C57-A0E7-45B3-97FB-5D472EFE98B0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589F5C82-A5C4-4B63-B0D5-492C2FDAE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FFB44-7FDD-4CAC-B36B-5DDF4C20E50F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0EE6C-0CFE-409C-9837-1BFEEAB49F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7A39F-EF93-4149-B08A-D2F1EAF2AB04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18DDC-C520-44ED-A94B-E13402F85C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04B86-42B9-4FAE-952C-7DA98D21CC72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CF2C7-52FE-4A56-8841-D61FF43AC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65F73-BB8A-4AFC-A130-EBD4D9FC5360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C9228-FB57-48E4-845E-EA2D4F4EDD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C75E4-23CD-4745-B8B4-B7F781D9F261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935E1-57C8-4D22-8943-5439207AE0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7E6F-461E-4EBF-B7E0-B849616434AE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587F3-EBE7-414D-AB83-B34085158B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179C7-00E5-4DC1-8BD9-2BD024DE9DF1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E1CEB-5F4A-4428-BB3E-FB5497E2AB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6BCCCD0E-34D8-4B0B-A2D9-2FABC42AD984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2BC87746-56C9-401F-8200-ECED84A4CD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88" r:id="rId3"/>
    <p:sldLayoutId id="2147484089" r:id="rId4"/>
    <p:sldLayoutId id="2147484090" r:id="rId5"/>
    <p:sldLayoutId id="2147484091" r:id="rId6"/>
    <p:sldLayoutId id="2147484092" r:id="rId7"/>
    <p:sldLayoutId id="2147484093" r:id="rId8"/>
    <p:sldLayoutId id="2147484094" r:id="rId9"/>
    <p:sldLayoutId id="2147484095" r:id="rId10"/>
    <p:sldLayoutId id="2147484096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4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35FDFEA0-3D34-41DF-A0CC-795FDBAA700F}" type="datetimeFigureOut">
              <a:rPr lang="ru-RU"/>
              <a:pPr>
                <a:defRPr/>
              </a:pPr>
              <a:t>25.11.2022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cs typeface="+mn-cs"/>
              </a:defRPr>
            </a:lvl1pPr>
            <a:extLst/>
          </a:lstStyle>
          <a:p>
            <a:pPr>
              <a:defRPr/>
            </a:pPr>
            <a:fld id="{8C4AF7B9-9E63-4993-B748-600FCF3A3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097" r:id="rId2"/>
    <p:sldLayoutId id="2147484105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6" r:id="rId9"/>
    <p:sldLayoutId id="2147484103" r:id="rId10"/>
    <p:sldLayoutId id="214748410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hsu.ru/" TargetMode="Externa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hsu.ru/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public200149732" TargetMode="External"/><Relationship Id="rId2" Type="http://schemas.openxmlformats.org/officeDocument/2006/relationships/hyperlink" Target="mailto:ienim@khsu.ru" TargetMode="Externa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instagram.com/ienim_khsu/?hl=ru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38337" y="6350"/>
            <a:ext cx="6324601" cy="1295400"/>
          </a:xfrm>
        </p:spPr>
        <p:txBody>
          <a:bodyPr wrap="square" lIns="91440" tIns="45720" rIns="91440" bIns="45720" numCol="1" anchor="ctr" compatLnSpc="1">
            <a:prstTxWarp prst="textNoShape">
              <a:avLst/>
            </a:prstTxWarp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cap="none" dirty="0" smtClean="0">
                <a:solidFill>
                  <a:schemeClr val="tx1"/>
                </a:solidFill>
              </a:rPr>
              <a:t/>
            </a:r>
            <a:br>
              <a:rPr lang="ru-RU" sz="2200" cap="none" dirty="0" smtClean="0">
                <a:solidFill>
                  <a:schemeClr val="tx1"/>
                </a:solidFill>
              </a:rPr>
            </a:br>
            <a:r>
              <a:rPr lang="ru-RU" sz="3600" cap="none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ЕСТЕСТВЕННЫХ </a:t>
            </a:r>
            <a:br>
              <a:rPr lang="ru-RU" sz="3600" cap="none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cap="none" dirty="0" smtClean="0">
                <a:solidFill>
                  <a:srgbClr val="99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НАУК И МАТЕМАТИКИ</a:t>
            </a:r>
          </a:p>
        </p:txBody>
      </p:sp>
      <p:pic>
        <p:nvPicPr>
          <p:cNvPr id="717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8153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7"/>
          <p:cNvSpPr txBox="1">
            <a:spLocks noChangeArrowheads="1"/>
          </p:cNvSpPr>
          <p:nvPr/>
        </p:nvSpPr>
        <p:spPr bwMode="auto">
          <a:xfrm>
            <a:off x="0" y="152400"/>
            <a:ext cx="8077200" cy="8933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выпускников: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</a:rPr>
              <a:t> </a:t>
            </a:r>
            <a:r>
              <a:rPr lang="ru-RU" sz="2400" dirty="0" smtClean="0">
                <a:solidFill>
                  <a:srgbClr val="000000"/>
                </a:solidFill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Органы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учреждения охраны окружающей среды и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природопользования.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Федеральная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служба по гидрометеорологии и контролю окружающей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среды.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Федеральное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агентство по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туризму.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Организации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охраны природы, в том числе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заповедники.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Академические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ведомственные научно-исследовательские организации и др.</a:t>
            </a:r>
          </a:p>
          <a:p>
            <a:pPr algn="ctr">
              <a:spcBef>
                <a:spcPts val="600"/>
              </a:spcBef>
            </a:pP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направлению «Экология и природопользование» имеют возможность продолжить образование в магистратуре ХГУ по направлению «Биология», а затем в аспирантуре ХГУ (специальности «Экология», «Ботаника»), а также  аспирантурах других вузов России.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</a:pPr>
            <a:endParaRPr lang="en-US" sz="2000" b="1" dirty="0">
              <a:solidFill>
                <a:srgbClr val="000000"/>
              </a:solidFill>
            </a:endParaRPr>
          </a:p>
          <a:p>
            <a:pPr algn="just">
              <a:spcBef>
                <a:spcPts val="600"/>
              </a:spcBef>
            </a:pPr>
            <a:endParaRPr lang="ru-RU" b="1" dirty="0"/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ru-RU" sz="2000" dirty="0">
              <a:solidFill>
                <a:srgbClr val="000000"/>
              </a:solidFill>
            </a:endParaRPr>
          </a:p>
          <a:p>
            <a:pPr algn="just">
              <a:spcBef>
                <a:spcPct val="50000"/>
              </a:spcBef>
              <a:buFont typeface="Wingdings" pitchFamily="2" charset="2"/>
              <a:buChar char="ü"/>
            </a:pPr>
            <a:endParaRPr lang="ru-RU" sz="2500" dirty="0">
              <a:solidFill>
                <a:srgbClr val="000000"/>
              </a:solidFill>
            </a:endParaRPr>
          </a:p>
          <a:p>
            <a:pPr algn="ctr">
              <a:spcBef>
                <a:spcPct val="50000"/>
              </a:spcBef>
            </a:pPr>
            <a:endParaRPr lang="ru-RU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295400" y="0"/>
            <a:ext cx="609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Комплексная географическая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полевая практика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450263" cy="5791200"/>
          </a:xfrm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304800" y="6019800"/>
            <a:ext cx="77501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Летние полевые практики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PIC_00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82311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6"/>
          <p:cNvSpPr txBox="1">
            <a:spLocks noChangeArrowheads="1"/>
          </p:cNvSpPr>
          <p:nvPr/>
        </p:nvSpPr>
        <p:spPr bwMode="auto">
          <a:xfrm>
            <a:off x="304800" y="152400"/>
            <a:ext cx="77501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Летняя практика по картографии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0"/>
            <a:ext cx="6629400" cy="676275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Участие в экологических проектах</a:t>
            </a:r>
          </a:p>
        </p:txBody>
      </p:sp>
      <p:pic>
        <p:nvPicPr>
          <p:cNvPr id="20483" name="Picture 4" descr="P52609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90600"/>
            <a:ext cx="3810000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P52609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810000"/>
            <a:ext cx="406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P526099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685800"/>
            <a:ext cx="41640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44.03.05 Педагогическое образование: профили Химия, Биология</a:t>
            </a:r>
          </a:p>
        </p:txBody>
      </p:sp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76200" y="931429"/>
            <a:ext cx="80772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Форма обучения: очная</a:t>
            </a:r>
          </a:p>
          <a:p>
            <a:pPr algn="ctr" eaLnBrk="0" hangingPunct="0"/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Срок обучения:  5 лет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Обществознание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Математика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(профильный уровень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или </a:t>
            </a:r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Биология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минимальное 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Русский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–  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минимальное количество баллов</a:t>
            </a:r>
            <a:r>
              <a:rPr lang="ru-RU" sz="2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0" hangingPunct="0">
              <a:buFont typeface="Wingdings" pitchFamily="2" charset="2"/>
              <a:buChar char="ü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endParaRPr lang="ru-RU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1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Вступительные  испытания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проводятся по результатам ЕГЭ (для лиц, имеющих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полное общее среднее образование</a:t>
            </a: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и по материалам  ВУЗа (тестирование) для лиц, имеющих среднее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5590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7"/>
          <p:cNvSpPr txBox="1">
            <a:spLocks noChangeArrowheads="1"/>
          </p:cNvSpPr>
          <p:nvPr/>
        </p:nvSpPr>
        <p:spPr bwMode="auto">
          <a:xfrm>
            <a:off x="33338" y="176213"/>
            <a:ext cx="7924800" cy="518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5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Выпускающая кафедра по направлению подготовки 44.03.05 </a:t>
            </a:r>
            <a:r>
              <a:rPr lang="ru-RU" sz="25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Педагогическое образование: </a:t>
            </a:r>
            <a:r>
              <a:rPr lang="ru-RU" sz="25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профили </a:t>
            </a:r>
            <a:r>
              <a:rPr lang="ru-RU" sz="25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Химия, Биология</a:t>
            </a:r>
          </a:p>
          <a:p>
            <a:pPr algn="ctr"/>
            <a:r>
              <a:rPr lang="ru-RU" sz="25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r>
              <a:rPr lang="ru-RU" sz="25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кафедра химии и геоэкологии</a:t>
            </a:r>
          </a:p>
          <a:p>
            <a:endParaRPr lang="ru-RU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C:\Documents and Settings\svb\Рабочий стол\фотографии\каф. химии\DSC01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94" y="2133600"/>
            <a:ext cx="2195019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1"/>
          <p:cNvSpPr>
            <a:spLocks noChangeArrowheads="1"/>
          </p:cNvSpPr>
          <p:nvPr/>
        </p:nvSpPr>
        <p:spPr bwMode="auto">
          <a:xfrm>
            <a:off x="2438400" y="1683068"/>
            <a:ext cx="5595938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кафедрой –</a:t>
            </a:r>
            <a:r>
              <a:rPr lang="en-US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кандидат химических наук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Сергей Валериевич Бортников.</a:t>
            </a:r>
            <a:endParaRPr lang="ru-RU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ХиГЭ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(до 2013 г. – кафедра химии) – одно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первых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структурных подразделений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университета.</a:t>
            </a:r>
          </a:p>
          <a:p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Свою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самостоятельную историю ведёт с 1971 года. С 1995 года кафедра являлась выпускающей по специальности «Химия с дополнительной специальностью биология». С 2007 года осуществляла подготовку по 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направлению </a:t>
            </a:r>
            <a:r>
              <a:rPr lang="ru-RU" sz="2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«Естественнонаучное образование» профиль Химия; с 2014 года – «Педагогическое образование» профили «Химия-Биология».</a:t>
            </a:r>
          </a:p>
        </p:txBody>
      </p:sp>
    </p:spTree>
    <p:extLst>
      <p:ext uri="{BB962C8B-B14F-4D97-AF65-F5344CB8AC3E}">
        <p14:creationId xmlns:p14="http://schemas.microsoft.com/office/powerpoint/2010/main" val="28587019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0" y="76200"/>
            <a:ext cx="8229600" cy="760208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  <a:endParaRPr lang="en-US" sz="2800" b="1" dirty="0" smtClean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Образовательные учреждения и органы управления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образованием.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Научно-исследовательские институты и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лаборатории.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Химико-экологические и химико-технологические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лаборатории.</a:t>
            </a:r>
            <a:endParaRPr lang="ru-RU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гигиены и эпидемиологии Республики Хакасия  и др.</a:t>
            </a:r>
          </a:p>
          <a:p>
            <a:pPr eaLnBrk="1" hangingPunct="1">
              <a:spcBef>
                <a:spcPts val="0"/>
              </a:spcBef>
              <a:defRPr/>
            </a:pPr>
            <a:endParaRPr lang="ru-RU" sz="20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бакалавриата по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профилям «Химия, Биология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 имеют возможность продолжить образование в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магистратурах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ХГУ по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направлениям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«Биология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«Педагогическое образование»,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затем в аспирантуре ХГУ (специальности «Экология», «Ботаника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специальностям направления «Образование и педагогические науки»),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также в 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аспирантурах других вузов России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ru-RU" sz="24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ru-RU" sz="2000" b="1" dirty="0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051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 descr="14112007(004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" y="0"/>
            <a:ext cx="8026400" cy="6021388"/>
          </a:xfrm>
        </p:spPr>
      </p:pic>
      <p:sp>
        <p:nvSpPr>
          <p:cNvPr id="34819" name="TextBox 6"/>
          <p:cNvSpPr txBox="1">
            <a:spLocks noChangeArrowheads="1"/>
          </p:cNvSpPr>
          <p:nvPr/>
        </p:nvSpPr>
        <p:spPr bwMode="auto">
          <a:xfrm>
            <a:off x="0" y="6027738"/>
            <a:ext cx="822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студенты-химики в лаборатории прикладной химии</a:t>
            </a:r>
          </a:p>
        </p:txBody>
      </p:sp>
    </p:spTree>
    <p:extLst>
      <p:ext uri="{BB962C8B-B14F-4D97-AF65-F5344CB8AC3E}">
        <p14:creationId xmlns:p14="http://schemas.microsoft.com/office/powerpoint/2010/main" val="2133239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077200" cy="62055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632757"/>
      </p:ext>
    </p:extLst>
  </p:cSld>
  <p:clrMapOvr>
    <a:masterClrMapping/>
  </p:clrMapOvr>
  <p:transition advTm="1040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3"/>
          <p:cNvSpPr txBox="1">
            <a:spLocks noChangeArrowheads="1"/>
          </p:cNvSpPr>
          <p:nvPr/>
        </p:nvSpPr>
        <p:spPr bwMode="auto">
          <a:xfrm>
            <a:off x="2105025" y="-28575"/>
            <a:ext cx="6962775" cy="693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ИНСТИТУТ ЕСТЕСТВЕННЫХ НАУК и МАТЕМАТИКИ (ИЕНИМ)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сочетание сильных традиций науки, образования и современных технологий обучения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широкие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возможности для получения качественного высшего образования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научная и учебная электронные библиотеки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компьютерные классы, мультимедиа аудитории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учебные и научные лаборатории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летние учебные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производственные практики в производственных условиях, в т.ч. природных 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подготовка по направлениям в области биологии, экологии и природопользования, педагогического образования (математика, физика,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химия, биология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безопасность жизнедеятельности,  физическая культура и спорт)</a:t>
            </a:r>
          </a:p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высокопрофессиональный кадровый состав:  </a:t>
            </a:r>
          </a:p>
          <a:p>
            <a:pPr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на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кафедрах института  работает более </a:t>
            </a:r>
          </a:p>
          <a:p>
            <a:pPr algn="just">
              <a:defRPr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кандидатов наук, 6 докторов наук </a:t>
            </a:r>
          </a:p>
          <a:p>
            <a:pPr algn="just"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10502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0" y="3276600"/>
            <a:ext cx="228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Директор ИЕНИМ 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канд. биологических наук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Анюшин Василий Васильевич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khsu.ru/assets/units/ienim/news/%D0%A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8178800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6"/>
          <p:cNvSpPr txBox="1">
            <a:spLocks noChangeArrowheads="1"/>
          </p:cNvSpPr>
          <p:nvPr/>
        </p:nvSpPr>
        <p:spPr bwMode="auto">
          <a:xfrm>
            <a:off x="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Мастер-класс «Занимательная химия» </a:t>
            </a:r>
            <a:b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для школьников</a:t>
            </a:r>
            <a:r>
              <a:rPr 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277626"/>
      </p:ext>
    </p:extLst>
  </p:cSld>
  <p:clrMapOvr>
    <a:masterClrMapping/>
  </p:clrMapOvr>
  <p:transition advTm="10452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06.03.01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Биология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профиль </a:t>
            </a:r>
            <a:r>
              <a:rPr lang="ru-RU" sz="3200" b="1" dirty="0" err="1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Биоэкология</a:t>
            </a:r>
            <a:endParaRPr lang="ru-RU" sz="32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76200" y="705805"/>
            <a:ext cx="8001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очная</a:t>
            </a:r>
          </a:p>
          <a:p>
            <a:pPr algn="ctr"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обучения: 4 года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Биология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39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  Математика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(профильный уровень)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Химия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  Русский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 –  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/>
            <a:endParaRPr lang="en-US" sz="26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Вступительные  испытания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проводятся по результатам ЕГЭ (для лиц, имеющих полное общее среднее образование) и по материалам  ВУЗа (тестирование) для лиц, имеющих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среднее профессиональное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7"/>
          <p:cNvSpPr txBox="1">
            <a:spLocks noChangeArrowheads="1"/>
          </p:cNvSpPr>
          <p:nvPr/>
        </p:nvSpPr>
        <p:spPr bwMode="auto">
          <a:xfrm>
            <a:off x="76200" y="0"/>
            <a:ext cx="8043863" cy="647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Выпускающая кафедра </a:t>
            </a:r>
            <a:r>
              <a:rPr lang="ru-RU" sz="26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по направлению подготовки 06.03.01 </a:t>
            </a:r>
            <a:r>
              <a:rPr lang="ru-RU" sz="2600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Биология</a:t>
            </a:r>
            <a:r>
              <a:rPr lang="ru-RU" sz="2600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: профиль </a:t>
            </a:r>
            <a:r>
              <a:rPr lang="ru-RU" sz="2600" dirty="0" err="1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Биоэкология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кафедра биологии</a:t>
            </a:r>
          </a:p>
          <a:p>
            <a:pPr algn="ctr">
              <a:spcBef>
                <a:spcPct val="50000"/>
              </a:spcBef>
            </a:pP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(заведующий кафедрой – кандидат биологических наук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Тамара Викторовна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Злотникова)</a:t>
            </a:r>
          </a:p>
          <a:p>
            <a:pPr algn="just">
              <a:spcBef>
                <a:spcPct val="50000"/>
              </a:spcBef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Основное научное направление работы кафедры: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«Структура и функциональная организация природных комплексов Хакасии и сопредельных территорий в связи с особенностями среды и антропогенных воздействий»</a:t>
            </a:r>
          </a:p>
          <a:p>
            <a:pPr algn="ctr" eaLnBrk="0" hangingPunct="0"/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научно-исследовательской работы:</a:t>
            </a:r>
          </a:p>
          <a:p>
            <a:pPr eaLnBrk="0" hangingPunct="0">
              <a:buFont typeface="Arial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Изучение фауны и животного населения Хакасии и сопредельных территорий.</a:t>
            </a:r>
          </a:p>
          <a:p>
            <a:pPr eaLnBrk="0" hangingPunct="0">
              <a:buFont typeface="Arial" charset="0"/>
              <a:buChar char="•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Оценка современного состояния лесных экосистем Хакасии.</a:t>
            </a:r>
          </a:p>
          <a:p>
            <a:pPr eaLnBrk="0" hangingPunct="0">
              <a:buFont typeface="Arial" charset="0"/>
              <a:buChar char="•"/>
            </a:pP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 Морфологические особенности почв и почвенная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биота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Республики Хакасия и сопредельных территорий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3338" y="176213"/>
            <a:ext cx="8120062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состав кафедры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биологии входит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Лаборатория биологического разнообразия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ru-RU" sz="24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00200"/>
            <a:ext cx="80772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 advTm="6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0" y="0"/>
            <a:ext cx="812006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На кафедре биологии имеется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Лаборатория биологического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разнообразия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066800"/>
            <a:ext cx="793718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443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1676400"/>
            <a:ext cx="4010025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0" y="0"/>
            <a:ext cx="81200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Научный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гербарий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входящий в соста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лаборатории биологического разнообразия,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ежегодно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пополняется коллекциями растений, собранными во время полевых практик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474345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3733800"/>
            <a:ext cx="5472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819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DSC036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" y="0"/>
            <a:ext cx="5343525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0" y="3733800"/>
            <a:ext cx="398303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Изучение анатомии птиц на дисциплине «Экология птиц». Изготовленные препараты пополняют коллекционный фонд </a:t>
            </a:r>
            <a:r>
              <a:rPr lang="ru-RU" sz="2100" b="1" dirty="0">
                <a:latin typeface="Times New Roman" pitchFamily="18" charset="0"/>
                <a:cs typeface="Times New Roman" pitchFamily="18" charset="0"/>
              </a:rPr>
              <a:t>Зоологического </a:t>
            </a:r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музея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, входящего в состав лаборатории биологического разнообразия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кафедры биологии</a:t>
            </a:r>
          </a:p>
        </p:txBody>
      </p:sp>
      <p:pic>
        <p:nvPicPr>
          <p:cNvPr id="27652" name="Picture 7" descr="DSC036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3038" y="36576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5286375" y="609600"/>
            <a:ext cx="28670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лабораторных занятиях студенты работают только с натуральными объектами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DSCN04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7000" y="3505200"/>
            <a:ext cx="4470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8" descr="IMG_02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57213"/>
            <a:ext cx="4343400" cy="325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12"/>
          <p:cNvSpPr txBox="1">
            <a:spLocks noChangeArrowheads="1"/>
          </p:cNvSpPr>
          <p:nvPr/>
        </p:nvSpPr>
        <p:spPr bwMode="auto">
          <a:xfrm>
            <a:off x="0" y="-15875"/>
            <a:ext cx="862965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студентов-биологов много полевых практик</a:t>
            </a:r>
          </a:p>
        </p:txBody>
      </p:sp>
      <p:pic>
        <p:nvPicPr>
          <p:cNvPr id="28677" name="Picture 2" descr="\\depot\public\#Обмен\ИЕНИМ\Ахпашева\Профработа 2017-2018\Фото ИЕНиМ\Кафедра биологии\От Злотниковой 3 октября\Практика студенты\Практика студенты\P71394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67200" y="5334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3" descr="\\depot\public\#Обмен\ИЕНИМ\Ахпашева\Профработа 2017-2018\Фото ИЕНиМ\Кафедра биологии\От Злотниковой 3 октября\фото\фото\DSCN70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81400"/>
            <a:ext cx="4368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8305800" cy="610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2503">
            <a:off x="5511800" y="4084638"/>
            <a:ext cx="3127375" cy="254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86163">
            <a:off x="46038" y="3863975"/>
            <a:ext cx="30734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D:\КАФЕДРА ЗООЛОГИИ И БИОЭКОЛОГИИ\Литвиненко\Для сайта ХГУ\Cаяны\IMG_06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2384">
            <a:off x="4632325" y="730250"/>
            <a:ext cx="37496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D:\КАФЕДРА ЗООЛОГИИ И БИОЭКОЛОГИИ\Литвиненко\Для сайта ХГУ\DSC040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497035">
            <a:off x="173038" y="623888"/>
            <a:ext cx="356235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3" name="Text Box 12"/>
          <p:cNvSpPr txBox="1">
            <a:spLocks noChangeArrowheads="1"/>
          </p:cNvSpPr>
          <p:nvPr/>
        </p:nvSpPr>
        <p:spPr bwMode="auto">
          <a:xfrm>
            <a:off x="201613" y="-66675"/>
            <a:ext cx="824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экспедиционных условиях</a:t>
            </a:r>
          </a:p>
        </p:txBody>
      </p:sp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819400"/>
            <a:ext cx="2643188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806" y="609600"/>
            <a:ext cx="8243781" cy="574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12"/>
          <p:cNvSpPr txBox="1">
            <a:spLocks noChangeArrowheads="1"/>
          </p:cNvSpPr>
          <p:nvPr/>
        </p:nvSpPr>
        <p:spPr bwMode="auto">
          <a:xfrm>
            <a:off x="0" y="15875"/>
            <a:ext cx="82296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подготовка студентов-биологов к зачету на полевой практике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Заголовок 1"/>
          <p:cNvSpPr>
            <a:spLocks/>
          </p:cNvSpPr>
          <p:nvPr/>
        </p:nvSpPr>
        <p:spPr bwMode="auto">
          <a:xfrm>
            <a:off x="0" y="152400"/>
            <a:ext cx="83820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99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pSp>
        <p:nvGrpSpPr>
          <p:cNvPr id="9220" name="Группа 15"/>
          <p:cNvGrpSpPr>
            <a:grpSpLocks/>
          </p:cNvGrpSpPr>
          <p:nvPr/>
        </p:nvGrpSpPr>
        <p:grpSpPr bwMode="auto">
          <a:xfrm>
            <a:off x="381000" y="2895600"/>
            <a:ext cx="8534400" cy="3733800"/>
            <a:chOff x="381000" y="1219200"/>
            <a:chExt cx="7543800" cy="3733800"/>
          </a:xfrm>
        </p:grpSpPr>
        <p:sp>
          <p:nvSpPr>
            <p:cNvPr id="12" name="Стрелка углом 11"/>
            <p:cNvSpPr/>
            <p:nvPr/>
          </p:nvSpPr>
          <p:spPr>
            <a:xfrm>
              <a:off x="1676188" y="3200400"/>
              <a:ext cx="457455" cy="838200"/>
            </a:xfrm>
            <a:prstGeom prst="bentArrow">
              <a:avLst/>
            </a:prstGeom>
            <a:solidFill>
              <a:srgbClr val="9900CC"/>
            </a:solidFill>
            <a:ln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9223" name="AutoShape 5"/>
            <p:cNvSpPr>
              <a:spLocks noChangeArrowheads="1"/>
            </p:cNvSpPr>
            <p:nvPr/>
          </p:nvSpPr>
          <p:spPr bwMode="auto">
            <a:xfrm>
              <a:off x="2362200" y="2667000"/>
              <a:ext cx="3048000" cy="762000"/>
            </a:xfrm>
            <a:prstGeom prst="bevel">
              <a:avLst>
                <a:gd name="adj" fmla="val 12500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chemeClr val="bg1"/>
                  </a:solidFill>
                  <a:latin typeface="Times New Roman" pitchFamily="18" charset="0"/>
                </a:rPr>
                <a:t>Магистратура </a:t>
              </a:r>
            </a:p>
          </p:txBody>
        </p:sp>
        <p:sp>
          <p:nvSpPr>
            <p:cNvPr id="9224" name="AutoShape 7"/>
            <p:cNvSpPr>
              <a:spLocks noChangeArrowheads="1"/>
            </p:cNvSpPr>
            <p:nvPr/>
          </p:nvSpPr>
          <p:spPr bwMode="auto">
            <a:xfrm>
              <a:off x="4495800" y="1219200"/>
              <a:ext cx="3048000" cy="762000"/>
            </a:xfrm>
            <a:prstGeom prst="bevel">
              <a:avLst>
                <a:gd name="adj" fmla="val 12500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>
                  <a:solidFill>
                    <a:schemeClr val="bg1"/>
                  </a:solidFill>
                  <a:latin typeface="Times New Roman" pitchFamily="18" charset="0"/>
                </a:rPr>
                <a:t>Аспирантура </a:t>
              </a:r>
            </a:p>
          </p:txBody>
        </p:sp>
        <p:sp>
          <p:nvSpPr>
            <p:cNvPr id="2" name="Стрелка углом 11"/>
            <p:cNvSpPr/>
            <p:nvPr/>
          </p:nvSpPr>
          <p:spPr>
            <a:xfrm>
              <a:off x="3810510" y="1676400"/>
              <a:ext cx="456052" cy="838200"/>
            </a:xfrm>
            <a:prstGeom prst="bentArrow">
              <a:avLst/>
            </a:prstGeom>
            <a:solidFill>
              <a:srgbClr val="9900CC"/>
            </a:solidFill>
            <a:ln>
              <a:solidFill>
                <a:srgbClr val="FF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chemeClr val="tx1"/>
                </a:solidFill>
              </a:endParaRPr>
            </a:p>
          </p:txBody>
        </p:sp>
        <p:grpSp>
          <p:nvGrpSpPr>
            <p:cNvPr id="9226" name="Группа 14"/>
            <p:cNvGrpSpPr>
              <a:grpSpLocks/>
            </p:cNvGrpSpPr>
            <p:nvPr/>
          </p:nvGrpSpPr>
          <p:grpSpPr bwMode="auto">
            <a:xfrm>
              <a:off x="381000" y="4191000"/>
              <a:ext cx="5562600" cy="762000"/>
              <a:chOff x="381000" y="4191000"/>
              <a:chExt cx="5562600" cy="762000"/>
            </a:xfrm>
          </p:grpSpPr>
          <p:sp>
            <p:nvSpPr>
              <p:cNvPr id="9230" name="AutoShape 3"/>
              <p:cNvSpPr>
                <a:spLocks noChangeArrowheads="1"/>
              </p:cNvSpPr>
              <p:nvPr/>
            </p:nvSpPr>
            <p:spPr bwMode="auto">
              <a:xfrm>
                <a:off x="381000" y="4191000"/>
                <a:ext cx="3048000" cy="762000"/>
              </a:xfrm>
              <a:prstGeom prst="bevel">
                <a:avLst>
                  <a:gd name="adj" fmla="val 12500"/>
                </a:avLst>
              </a:prstGeom>
              <a:solidFill>
                <a:srgbClr val="92D050"/>
              </a:solidFill>
              <a:ln w="9525">
                <a:solidFill>
                  <a:srgbClr val="00B05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ru-RU" sz="2400">
                    <a:latin typeface="Times New Roman" pitchFamily="18" charset="0"/>
                  </a:rPr>
                  <a:t>Бакалавриат</a:t>
                </a:r>
                <a:r>
                  <a:rPr lang="ru-RU" sz="2400">
                    <a:solidFill>
                      <a:schemeClr val="bg1"/>
                    </a:solidFill>
                    <a:latin typeface="Times New Roman" pitchFamily="18" charset="0"/>
                  </a:rPr>
                  <a:t> </a:t>
                </a:r>
              </a:p>
            </p:txBody>
          </p:sp>
          <p:sp>
            <p:nvSpPr>
              <p:cNvPr id="9231" name="TextBox 22"/>
              <p:cNvSpPr txBox="1">
                <a:spLocks noChangeArrowheads="1"/>
              </p:cNvSpPr>
              <p:nvPr/>
            </p:nvSpPr>
            <p:spPr bwMode="auto">
              <a:xfrm>
                <a:off x="4190788" y="4343400"/>
                <a:ext cx="1752642" cy="523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sz="1400" b="1" dirty="0">
                    <a:latin typeface="Times New Roman" pitchFamily="18" charset="0"/>
                    <a:cs typeface="Times New Roman" pitchFamily="18" charset="0"/>
                  </a:rPr>
                  <a:t>Профессиональная деятельность</a:t>
                </a:r>
              </a:p>
            </p:txBody>
          </p:sp>
          <p:sp>
            <p:nvSpPr>
              <p:cNvPr id="9232" name="AutoShape 14"/>
              <p:cNvSpPr>
                <a:spLocks noChangeArrowheads="1"/>
              </p:cNvSpPr>
              <p:nvPr/>
            </p:nvSpPr>
            <p:spPr bwMode="auto">
              <a:xfrm>
                <a:off x="3505200" y="4495800"/>
                <a:ext cx="685800" cy="152400"/>
              </a:xfrm>
              <a:prstGeom prst="rightArrow">
                <a:avLst>
                  <a:gd name="adj1" fmla="val 50000"/>
                  <a:gd name="adj2" fmla="val 112500"/>
                </a:avLst>
              </a:prstGeom>
              <a:solidFill>
                <a:srgbClr val="9900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>
                  <a:solidFill>
                    <a:srgbClr val="9900CC"/>
                  </a:solidFill>
                </a:endParaRPr>
              </a:p>
            </p:txBody>
          </p:sp>
        </p:grpSp>
        <p:sp>
          <p:nvSpPr>
            <p:cNvPr id="9227" name="TextBox 22"/>
            <p:cNvSpPr txBox="1">
              <a:spLocks noChangeArrowheads="1"/>
            </p:cNvSpPr>
            <p:nvPr/>
          </p:nvSpPr>
          <p:spPr bwMode="auto">
            <a:xfrm>
              <a:off x="6172158" y="2819400"/>
              <a:ext cx="1752642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Профессиональная деятельность</a:t>
              </a:r>
            </a:p>
          </p:txBody>
        </p:sp>
        <p:sp>
          <p:nvSpPr>
            <p:cNvPr id="9228" name="AutoShape 17"/>
            <p:cNvSpPr>
              <a:spLocks noChangeArrowheads="1"/>
            </p:cNvSpPr>
            <p:nvPr/>
          </p:nvSpPr>
          <p:spPr bwMode="auto">
            <a:xfrm>
              <a:off x="5486400" y="2971800"/>
              <a:ext cx="685800" cy="152400"/>
            </a:xfrm>
            <a:prstGeom prst="rightArrow">
              <a:avLst>
                <a:gd name="adj1" fmla="val 50000"/>
                <a:gd name="adj2" fmla="val 112500"/>
              </a:avLst>
            </a:prstGeom>
            <a:solidFill>
              <a:srgbClr val="99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9" name="AutoShape 18"/>
            <p:cNvSpPr>
              <a:spLocks noChangeArrowheads="1"/>
            </p:cNvSpPr>
            <p:nvPr/>
          </p:nvSpPr>
          <p:spPr bwMode="auto">
            <a:xfrm>
              <a:off x="6858000" y="2133600"/>
              <a:ext cx="152400" cy="685800"/>
            </a:xfrm>
            <a:prstGeom prst="upArrow">
              <a:avLst>
                <a:gd name="adj1" fmla="val 50000"/>
                <a:gd name="adj2" fmla="val 112500"/>
              </a:avLst>
            </a:prstGeom>
            <a:solidFill>
              <a:srgbClr val="9900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9221" name="Прямоугольник 13"/>
          <p:cNvSpPr>
            <a:spLocks noChangeArrowheads="1"/>
          </p:cNvSpPr>
          <p:nvPr/>
        </p:nvSpPr>
        <p:spPr bwMode="auto">
          <a:xfrm>
            <a:off x="0" y="0"/>
            <a:ext cx="9144000" cy="2973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1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ИЕНИМ осуществлен переход к принятой во всем мире многоуровневой системе образования.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Ведется подготовка бакалавров, имеется возможность продолжения обучения в магистратурах для получения степени магистра. </a:t>
            </a:r>
          </a:p>
          <a:p>
            <a:pPr algn="just">
              <a:lnSpc>
                <a:spcPct val="11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Магистры и дипломированные специалисты имеют возможность продолжить свое обучение в ИЕНИМ по программам аспирантуры.</a:t>
            </a:r>
          </a:p>
          <a:p>
            <a:pPr algn="just">
              <a:lnSpc>
                <a:spcPct val="12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0" y="0"/>
            <a:ext cx="8077200" cy="658641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2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</a:p>
          <a:p>
            <a:pPr marL="342900" indent="-342900" algn="just" eaLnBrk="1" hangingPunct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Органы и учреждения охраны природы и природопользования, в том числе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заповедники.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Органы управления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образованием.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Научно-исследовательские институты и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лаборатории.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Биологические лаборатории на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предприятиях.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60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Образовательные и учебные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заведения (преподавание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биологии и экологии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600"/>
              </a:spcBef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Выпускники бакалавриата по направлению «Биология»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имеют возможность продолжить образование в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магистратуре ХГУ по направлению «Биология», а затем в аспирантуре ХГУ (специальности «Экология», «Ботаника»), а также в аспирантурах других вузов России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 smtClean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7"/>
          <p:cNvSpPr txBox="1">
            <a:spLocks noChangeArrowheads="1"/>
          </p:cNvSpPr>
          <p:nvPr/>
        </p:nvSpPr>
        <p:spPr bwMode="auto">
          <a:xfrm>
            <a:off x="0" y="32884"/>
            <a:ext cx="8123464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44.03.05 Педагогическое образование:</a:t>
            </a:r>
          </a:p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профили Математика, Физика</a:t>
            </a:r>
          </a:p>
        </p:txBody>
      </p:sp>
      <p:sp>
        <p:nvSpPr>
          <p:cNvPr id="38915" name="Rectangle 7"/>
          <p:cNvSpPr>
            <a:spLocks noChangeArrowheads="1"/>
          </p:cNvSpPr>
          <p:nvPr/>
        </p:nvSpPr>
        <p:spPr bwMode="auto">
          <a:xfrm>
            <a:off x="0" y="1226966"/>
            <a:ext cx="8153400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обучения: очная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обучения: 5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лет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Обществознание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Математика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(профильный уровень)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/40</a:t>
            </a:r>
          </a:p>
          <a:p>
            <a:pPr eaLnBrk="0" hangingPunct="0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Русский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–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Вступительные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испытания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проводятся по результатам ЕГЭ (для лиц, имеющих полное общее среднее образование) и по материалам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ВУЗа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(тестирование) для лиц, имеющих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среднее профессиональное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2800" b="1" dirty="0">
              <a:latin typeface="Times New Roman" pitchFamily="18" charset="0"/>
            </a:endParaRPr>
          </a:p>
          <a:p>
            <a:pPr eaLnBrk="0" hangingPunct="0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7"/>
          <p:cNvSpPr txBox="1">
            <a:spLocks noChangeArrowheads="1"/>
          </p:cNvSpPr>
          <p:nvPr/>
        </p:nvSpPr>
        <p:spPr bwMode="auto">
          <a:xfrm>
            <a:off x="3825240" y="228600"/>
            <a:ext cx="4157663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Выпускающая кафедра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по направлению подготовки 44.03.05 Педагогическое образование:</a:t>
            </a:r>
          </a:p>
          <a:p>
            <a:pPr algn="ctr">
              <a:defRPr/>
            </a:pP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профили Математика, Физика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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Математики, физики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и информационных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технологий</a:t>
            </a:r>
            <a:endParaRPr lang="ru-RU" sz="26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"/>
            <a:ext cx="3429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52400" y="4953000"/>
            <a:ext cx="4495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Заведующий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кафедрой доктор физико-математических наук, профессор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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Юрий Яковлевич Гафнер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shulbaeva_lo\Desktop\Фото\Photo-V--1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533400"/>
            <a:ext cx="5029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C:\Users\shulbaeva_lo\Desktop\Фото\Photo-V--1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81400"/>
            <a:ext cx="4572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5" descr="C:\Users\shulbaeva_lo\Desktop\Фото\Photo-V--11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3581400"/>
            <a:ext cx="3810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6"/>
          <p:cNvSpPr txBox="1">
            <a:spLocks noChangeArrowheads="1"/>
          </p:cNvSpPr>
          <p:nvPr/>
        </p:nvSpPr>
        <p:spPr bwMode="auto">
          <a:xfrm>
            <a:off x="76200" y="71438"/>
            <a:ext cx="8229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Учебный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процесс в физических лабораториях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shulbaeva_lo\Desktop\Фото\Photo-V--11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8200"/>
            <a:ext cx="60960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C:\Users\shulbaeva_lo\Desktop\Фото\Photo-V--1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6788" y="3733800"/>
            <a:ext cx="4646612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0" y="0"/>
            <a:ext cx="830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учебные занятия в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мультимедийных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аудиториях и компьютерных классах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11"/>
          <p:cNvSpPr txBox="1">
            <a:spLocks noChangeArrowheads="1"/>
          </p:cNvSpPr>
          <p:nvPr/>
        </p:nvSpPr>
        <p:spPr bwMode="auto">
          <a:xfrm>
            <a:off x="5562600" y="24384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3011" name="TextBox 15"/>
          <p:cNvSpPr txBox="1">
            <a:spLocks noChangeArrowheads="1"/>
          </p:cNvSpPr>
          <p:nvPr/>
        </p:nvSpPr>
        <p:spPr bwMode="auto">
          <a:xfrm>
            <a:off x="228600" y="228600"/>
            <a:ext cx="784860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кафедре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математики, физики и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информационных технологий работает научная лаборатория «</a:t>
            </a:r>
            <a:r>
              <a:rPr lang="ru-RU" sz="2600" b="1" dirty="0" err="1">
                <a:latin typeface="Times New Roman" pitchFamily="18" charset="0"/>
                <a:cs typeface="Times New Roman" pitchFamily="18" charset="0"/>
              </a:rPr>
              <a:t>Нанофизика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/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    Здесь преподаватели, студенты и аспиранты проводят компьютерные исследования в области </a:t>
            </a:r>
            <a:r>
              <a:rPr lang="ru-RU" sz="2600" b="1" dirty="0" err="1">
                <a:latin typeface="Times New Roman" pitchFamily="18" charset="0"/>
                <a:cs typeface="Times New Roman" pitchFamily="18" charset="0"/>
              </a:rPr>
              <a:t>нанотехнологий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    </a:t>
            </a:r>
            <a:br>
              <a:rPr lang="ru-RU" sz="2600" dirty="0">
                <a:latin typeface="Times New Roman" pitchFamily="18" charset="0"/>
                <a:cs typeface="Times New Roman" pitchFamily="18" charset="0"/>
              </a:rPr>
            </a:b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(адрес: </a:t>
            </a:r>
            <a:r>
              <a:rPr lang="en-US" sz="2600" u="sng" dirty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nanolab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khsu</a:t>
            </a:r>
            <a:r>
              <a:rPr lang="ru-RU" sz="2600" u="sng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600" u="sng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    На мощных серверах они моделируют процессы, происходящие при конденсации </a:t>
            </a:r>
            <a:r>
              <a:rPr lang="ru-RU" sz="2600" dirty="0" err="1">
                <a:latin typeface="Times New Roman" pitchFamily="18" charset="0"/>
                <a:cs typeface="Times New Roman" pitchFamily="18" charset="0"/>
              </a:rPr>
              <a:t>нанокластеров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металлов и при их нагреве. </a:t>
            </a:r>
          </a:p>
          <a:p>
            <a:pPr algn="just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    Свои результаты студенты и аспиранты докладывают на всероссийских и международных конференциях в различных городах России (Красноярск, Сочи, Москва, Екатеринбург, Санкт-Петербург, Новосибирск, Томск и др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.).</a:t>
            </a:r>
            <a:endParaRPr lang="ru-RU" sz="2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7924800" cy="609397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</a:p>
          <a:p>
            <a:pPr marL="342900" indent="-342900" algn="just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Образовательные учреждения и органы управления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образованием.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eaLnBrk="1" hangingPunct="1"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Научно-исследовательские институты и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лаборатории.</a:t>
            </a: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  <a:defRPr/>
            </a:pPr>
            <a:endParaRPr lang="ru-RU" sz="26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ts val="0"/>
              </a:spcBef>
              <a:defRPr/>
            </a:pP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бакалавриата по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профилям «Математика, Физика»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имеют возможность продолжить образование в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магистратурах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ХГУ по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направлениям «Педагогическое образование», в частности по образовательным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программам «Современные цифровые технологии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образовании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затем в аспирантуре ХГУ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(специальности «Физика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астрономия», «Образование и педагогические науки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»),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также в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аспирантурах других вузов России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44.03.01 Педагогическое образование: профиль Физическая культура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0" y="1293356"/>
            <a:ext cx="8153400" cy="560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заочная</a:t>
            </a:r>
          </a:p>
          <a:p>
            <a:pPr algn="ctr" eaLnBrk="0" hangingPunct="0"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обучения: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лет 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Обществознание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Русский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</a:p>
          <a:p>
            <a:pPr algn="just" eaLnBrk="0" hangingPunct="0">
              <a:lnSpc>
                <a:spcPct val="90000"/>
              </a:lnSpc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Вступительные  испытания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проводятся по результатам ЕГЭ (для лиц, имеющих полное общее среднее образование) и по материалам  ВУЗа (тестирование) для лиц, имеющих среднее      профессиональное образование</a:t>
            </a:r>
          </a:p>
          <a:p>
            <a:pPr marL="457200" indent="-457200" eaLnBrk="0" hangingPunct="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Выполнение спортивных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нормативов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– 60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(минимальное количество баллов)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– испытание профильной направленности, проводимое университетом самостоятельно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1) легкая атлетика,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2) гимнастика,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спортивные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игры </a:t>
            </a:r>
            <a:endParaRPr lang="ru-RU" sz="2800" b="1" dirty="0">
              <a:latin typeface="Times New Roman" pitchFamily="18" charset="0"/>
              <a:cs typeface="+mn-cs"/>
            </a:endParaRPr>
          </a:p>
          <a:p>
            <a:pPr eaLnBrk="0" hangingPunct="0"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4430486" y="2541814"/>
            <a:ext cx="350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Заведующий кафедрой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физической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культуры, спорта и безопасности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жизнедеятельности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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кандидат педагогических наук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лександр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Викторович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Фоминых</a:t>
            </a: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28600" y="192088"/>
            <a:ext cx="77724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Выпускающая кафедра по направлению подготовки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44.03.01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Педагогическое образование: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профиль Физическая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к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афедра Физической культуры, спорта и безопасности жизнедеятельности</a:t>
            </a:r>
            <a:endParaRPr lang="ru-RU" sz="26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</a:t>
            </a:r>
            <a:r>
              <a:rPr lang="en-US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Педагогическое образование: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Безопасность жизнедеятельности,  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Физическая культура</a:t>
            </a: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38100" y="1385500"/>
            <a:ext cx="7962900" cy="5346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очная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5 лет 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Обществознание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sz="19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Русский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–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минимальное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количество баллов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90000"/>
              </a:lnSpc>
              <a:defRPr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Вступительные  испытания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проводятся по результатам ЕГЭ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(для лиц, имеющих полное общее среднее образование)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по материалам  ВУЗа (тестирование) для лиц, имеющих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среднее профессиональное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marL="358775" indent="-358775" eaLnBrk="0" hangingPunct="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Выполнение спортивных нормативов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60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(минимальное количество баллов)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испытание профильной направленности, проводимое университетом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самостоятельно</a:t>
            </a:r>
          </a:p>
          <a:p>
            <a:pPr marL="358775" indent="-358775" eaLnBrk="0" hangingPunct="0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lnSpc>
                <a:spcPct val="90000"/>
              </a:lnSpc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1) легкая атлетика, 2) гимнастика, 3) спортивные игры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571500" y="22225"/>
            <a:ext cx="83058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Наши преимущества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457200" y="762000"/>
            <a:ext cx="8305800" cy="541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+mn-cs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Фундаментальная,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практикоориентированная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и разносторонняя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подготовка;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Высокопрофессиональный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опытный кадровый состав;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Условия для получения многоуровневого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Связь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работодателями;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Широкий доступ к информационным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ресурсам;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Значительное количество бюджетных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мест;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Связи с крупными российскими и зарубежными </a:t>
            </a:r>
          </a:p>
          <a:p>
            <a:pPr>
              <a:lnSpc>
                <a:spcPct val="120000"/>
              </a:lnSpc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вузами;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Широкий спектр образовательных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  <a:defRPr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Наличие родственных образовательных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программ.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Tx/>
              <a:buChar char="•"/>
              <a:defRPr/>
            </a:pPr>
            <a:endParaRPr lang="ru-RU" sz="2400" dirty="0">
              <a:latin typeface="Times New Roman" pitchFamily="18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001000" cy="570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/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Министерство образования, городские и муниципальные отделы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Министерство спорта, спортивные организации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школы.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Общеобразовательные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учреждения.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Организации среднего профессионального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ü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Учреждения дополнительного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</a:t>
            </a:r>
            <a:r>
              <a:rPr lang="ru-RU" sz="2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профилю «Физическая культура» имеют возможность продолжить образование в магистратурах ХГУ по направлению «Педагогическое образование», в частности по образовательной программе «Преподавание физической культуры в условиях инклюзивного образования», а затем в аспирантуре ХГУ (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специальность «Образование 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педагогические науки»)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7" name="Заголовок 1"/>
          <p:cNvSpPr>
            <a:spLocks/>
          </p:cNvSpPr>
          <p:nvPr/>
        </p:nvSpPr>
        <p:spPr bwMode="auto">
          <a:xfrm>
            <a:off x="0" y="0"/>
            <a:ext cx="83058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6"/>
          <p:cNvSpPr txBox="1">
            <a:spLocks noChangeArrowheads="1"/>
          </p:cNvSpPr>
          <p:nvPr/>
        </p:nvSpPr>
        <p:spPr bwMode="auto">
          <a:xfrm>
            <a:off x="76200" y="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туденты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профиля физическая культура на спортивных соревнованиях</a:t>
            </a:r>
          </a:p>
        </p:txBody>
      </p:sp>
      <p:grpSp>
        <p:nvGrpSpPr>
          <p:cNvPr id="48131" name="Group 10"/>
          <p:cNvGrpSpPr>
            <a:grpSpLocks/>
          </p:cNvGrpSpPr>
          <p:nvPr/>
        </p:nvGrpSpPr>
        <p:grpSpPr bwMode="auto">
          <a:xfrm>
            <a:off x="1981200" y="2667000"/>
            <a:ext cx="5486400" cy="4191000"/>
            <a:chOff x="249" y="2704"/>
            <a:chExt cx="2491" cy="1755"/>
          </a:xfrm>
        </p:grpSpPr>
        <p:pic>
          <p:nvPicPr>
            <p:cNvPr id="48138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9" y="2844"/>
              <a:ext cx="2491" cy="16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8139" name="Text Box 12"/>
            <p:cNvSpPr txBox="1">
              <a:spLocks noChangeArrowheads="1"/>
            </p:cNvSpPr>
            <p:nvPr/>
          </p:nvSpPr>
          <p:spPr bwMode="auto">
            <a:xfrm>
              <a:off x="249" y="2704"/>
              <a:ext cx="2491" cy="161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32" name="Group 7"/>
          <p:cNvGrpSpPr>
            <a:grpSpLocks/>
          </p:cNvGrpSpPr>
          <p:nvPr/>
        </p:nvGrpSpPr>
        <p:grpSpPr bwMode="auto">
          <a:xfrm>
            <a:off x="304800" y="990600"/>
            <a:ext cx="4648200" cy="2743200"/>
            <a:chOff x="249" y="1162"/>
            <a:chExt cx="2497" cy="1662"/>
          </a:xfrm>
        </p:grpSpPr>
        <p:pic>
          <p:nvPicPr>
            <p:cNvPr id="4813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9" y="1162"/>
              <a:ext cx="2497" cy="1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8137" name="Text Box 9"/>
            <p:cNvSpPr txBox="1">
              <a:spLocks noChangeArrowheads="1"/>
            </p:cNvSpPr>
            <p:nvPr/>
          </p:nvSpPr>
          <p:spPr bwMode="auto">
            <a:xfrm>
              <a:off x="249" y="1162"/>
              <a:ext cx="2497" cy="16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8133" name="Group 1"/>
          <p:cNvGrpSpPr>
            <a:grpSpLocks/>
          </p:cNvGrpSpPr>
          <p:nvPr/>
        </p:nvGrpSpPr>
        <p:grpSpPr bwMode="auto">
          <a:xfrm>
            <a:off x="3962400" y="830263"/>
            <a:ext cx="4114800" cy="2522537"/>
            <a:chOff x="2744" y="1162"/>
            <a:chExt cx="2494" cy="1723"/>
          </a:xfrm>
        </p:grpSpPr>
        <p:pic>
          <p:nvPicPr>
            <p:cNvPr id="4813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44" y="1162"/>
              <a:ext cx="2494" cy="17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8135" name="Text Box 3"/>
            <p:cNvSpPr txBox="1">
              <a:spLocks noChangeArrowheads="1"/>
            </p:cNvSpPr>
            <p:nvPr/>
          </p:nvSpPr>
          <p:spPr bwMode="auto">
            <a:xfrm>
              <a:off x="2744" y="1162"/>
              <a:ext cx="2494" cy="172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 advTm="1024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76200" y="0"/>
            <a:ext cx="82296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1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женская сборная команда по волейболу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0" y="1371600"/>
            <a:ext cx="3733800" cy="5486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 algn="ctr">
              <a:lnSpc>
                <a:spcPct val="90000"/>
              </a:lnSpc>
              <a:spcBef>
                <a:spcPts val="500"/>
              </a:spcBef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Женская сборная по волейболу с 2005 года подтверждает свое лидерство, став в 2011 году шестой раз подряд Чемпионом и обладателем Кубка Республики. 12 спортсменкам ХГУ присвоен высший спортивный разряд «Кандидат </a:t>
            </a:r>
            <a:r>
              <a:rPr lang="ru-RU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мастера спорта». </a:t>
            </a:r>
          </a:p>
        </p:txBody>
      </p:sp>
      <p:grpSp>
        <p:nvGrpSpPr>
          <p:cNvPr id="49156" name="Group 3"/>
          <p:cNvGrpSpPr>
            <a:grpSpLocks/>
          </p:cNvGrpSpPr>
          <p:nvPr/>
        </p:nvGrpSpPr>
        <p:grpSpPr bwMode="auto">
          <a:xfrm>
            <a:off x="3810000" y="1295400"/>
            <a:ext cx="4391025" cy="2663825"/>
            <a:chOff x="2608" y="799"/>
            <a:chExt cx="2766" cy="1678"/>
          </a:xfrm>
        </p:grpSpPr>
        <p:pic>
          <p:nvPicPr>
            <p:cNvPr id="4916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8" y="799"/>
              <a:ext cx="2766" cy="16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9161" name="Text Box 5"/>
            <p:cNvSpPr txBox="1">
              <a:spLocks noChangeArrowheads="1"/>
            </p:cNvSpPr>
            <p:nvPr/>
          </p:nvSpPr>
          <p:spPr bwMode="auto">
            <a:xfrm>
              <a:off x="2608" y="799"/>
              <a:ext cx="2766" cy="16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9157" name="Group 6"/>
          <p:cNvGrpSpPr>
            <a:grpSpLocks/>
          </p:cNvGrpSpPr>
          <p:nvPr/>
        </p:nvGrpSpPr>
        <p:grpSpPr bwMode="auto">
          <a:xfrm>
            <a:off x="3810000" y="3962400"/>
            <a:ext cx="4391025" cy="2657475"/>
            <a:chOff x="2608" y="2481"/>
            <a:chExt cx="2766" cy="1674"/>
          </a:xfrm>
        </p:grpSpPr>
        <p:pic>
          <p:nvPicPr>
            <p:cNvPr id="49158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08" y="2481"/>
              <a:ext cx="2766" cy="16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9159" name="Text Box 8"/>
            <p:cNvSpPr txBox="1">
              <a:spLocks noChangeArrowheads="1"/>
            </p:cNvSpPr>
            <p:nvPr/>
          </p:nvSpPr>
          <p:spPr bwMode="auto">
            <a:xfrm>
              <a:off x="2608" y="2481"/>
              <a:ext cx="2766" cy="16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 advTm="1024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ChangeArrowheads="1"/>
          </p:cNvSpPr>
          <p:nvPr/>
        </p:nvSpPr>
        <p:spPr bwMode="auto">
          <a:xfrm>
            <a:off x="76200" y="0"/>
            <a:ext cx="80772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Сборная команда по хоккею с мячом</a:t>
            </a:r>
          </a:p>
        </p:txBody>
      </p:sp>
      <p:sp>
        <p:nvSpPr>
          <p:cNvPr id="50179" name="Text Box 2"/>
          <p:cNvSpPr txBox="1">
            <a:spLocks noChangeArrowheads="1"/>
          </p:cNvSpPr>
          <p:nvPr/>
        </p:nvSpPr>
        <p:spPr bwMode="auto">
          <a:xfrm>
            <a:off x="0" y="762000"/>
            <a:ext cx="8077200" cy="190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1313" indent="-341313" algn="just">
              <a:lnSpc>
                <a:spcPct val="9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неоднократный победитель Чемпионата Республики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Хакасия.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lnSpc>
                <a:spcPct val="9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победитель Первенства Красноярского края в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сезоне</a:t>
            </a:r>
          </a:p>
          <a:p>
            <a:pPr algn="just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2010-2011 гг.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lnSpc>
                <a:spcPct val="9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2010 г</a:t>
            </a: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выполнили норматив КМС (кандидат в мастера спорта</a:t>
            </a:r>
            <a:r>
              <a:rPr lang="ru-RU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1313" indent="-341313" algn="just">
              <a:lnSpc>
                <a:spcPct val="9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Призеры чемпионата Республики Хакасия 2017 г.</a:t>
            </a:r>
          </a:p>
          <a:p>
            <a:pPr marL="341313" indent="-341313" algn="just">
              <a:lnSpc>
                <a:spcPct val="90000"/>
              </a:lnSpc>
              <a:buFont typeface="Arial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0180" name="Group 3"/>
          <p:cNvGrpSpPr>
            <a:grpSpLocks/>
          </p:cNvGrpSpPr>
          <p:nvPr/>
        </p:nvGrpSpPr>
        <p:grpSpPr bwMode="auto">
          <a:xfrm>
            <a:off x="0" y="2667000"/>
            <a:ext cx="4732338" cy="3200400"/>
            <a:chOff x="2653" y="754"/>
            <a:chExt cx="3106" cy="1875"/>
          </a:xfrm>
        </p:grpSpPr>
        <p:pic>
          <p:nvPicPr>
            <p:cNvPr id="5018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53" y="754"/>
              <a:ext cx="3106" cy="1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0185" name="Text Box 5"/>
            <p:cNvSpPr txBox="1">
              <a:spLocks noChangeArrowheads="1"/>
            </p:cNvSpPr>
            <p:nvPr/>
          </p:nvSpPr>
          <p:spPr bwMode="auto">
            <a:xfrm>
              <a:off x="2653" y="754"/>
              <a:ext cx="3106" cy="1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50181" name="Group 6"/>
          <p:cNvGrpSpPr>
            <a:grpSpLocks/>
          </p:cNvGrpSpPr>
          <p:nvPr/>
        </p:nvGrpSpPr>
        <p:grpSpPr bwMode="auto">
          <a:xfrm>
            <a:off x="3886200" y="3505200"/>
            <a:ext cx="4419600" cy="3352800"/>
            <a:chOff x="2880" y="2387"/>
            <a:chExt cx="2766" cy="1875"/>
          </a:xfrm>
        </p:grpSpPr>
        <p:pic>
          <p:nvPicPr>
            <p:cNvPr id="50182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80" y="2387"/>
              <a:ext cx="2766" cy="1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50183" name="Text Box 8"/>
            <p:cNvSpPr txBox="1">
              <a:spLocks noChangeArrowheads="1"/>
            </p:cNvSpPr>
            <p:nvPr/>
          </p:nvSpPr>
          <p:spPr bwMode="auto">
            <a:xfrm>
              <a:off x="2880" y="2387"/>
              <a:ext cx="2766" cy="187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Ovr>
    <a:masterClrMapping/>
  </p:clrMapOvr>
  <p:transition spd="med" advTm="1024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6"/>
          <p:cNvSpPr txBox="1">
            <a:spLocks noChangeArrowheads="1"/>
          </p:cNvSpPr>
          <p:nvPr/>
        </p:nvSpPr>
        <p:spPr bwMode="auto">
          <a:xfrm>
            <a:off x="76200" y="0"/>
            <a:ext cx="82296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Студентка 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ИЕНиМ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Наталья Малышева завоевала золотую медаль Первенства Европы (U23) в 2016 г. (Болгария)</a:t>
            </a: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8153400" cy="454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1248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\\depot\public\#Обмен\ИЕНИМ\Ахпашева\Открытые двери-2017\фотографии ФКиС,  СПОРТКЛУБ\награждение иени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81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 descr="\\depot\public\#Обмен\ИЕНИМ\Ахпашева\Открытые двери-2017\фотографии ФКиС,  СПОРТКЛУБ\студенты направления физической культуры перед забег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429000"/>
            <a:ext cx="5029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\\depot\public\#Обмен\ИЕНИМ\Ахпашева\Открытые двери-2017\фотографии ФКиС,  СПОРТКЛУБ\туриз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48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\\depot\public\#Обмен\ИЕНИМ\Ахпашева\Открытые двери-2017\фотографии ФКиС,  СПОРТКЛУБ\фк на туризм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54600" y="38100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76200" y="152399"/>
            <a:ext cx="7848600" cy="648244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tabLst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Ведущие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спортсмены Республики Хакасия получили и получают высшее образование по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направлениям подготовки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или по профилю 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«Физическая культура». </a:t>
            </a:r>
          </a:p>
          <a:p>
            <a:pPr algn="ctr">
              <a:lnSpc>
                <a:spcPct val="150000"/>
              </a:lnSpc>
              <a:tabLst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Это чемпионы России, Европы и Мира –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tabLst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М. Прокопьев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киксбоксинг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), 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Трунов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tabLst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Еремина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(лёгкая атлетика), Т. Зырянова (борьба на поясах), Д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Казыгашев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(рукопашный бой), Н. Малышева (вольная борьба) и мн. другие. </a:t>
            </a:r>
          </a:p>
          <a:p>
            <a:pPr algn="just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ru-RU" sz="2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 advTm="10240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44.03.01  Педагогическое образование: Безопасность жизнедеятельности</a:t>
            </a:r>
          </a:p>
        </p:txBody>
      </p:sp>
      <p:sp>
        <p:nvSpPr>
          <p:cNvPr id="54275" name="Rectangle 7"/>
          <p:cNvSpPr>
            <a:spLocks noChangeArrowheads="1"/>
          </p:cNvSpPr>
          <p:nvPr/>
        </p:nvSpPr>
        <p:spPr bwMode="auto">
          <a:xfrm>
            <a:off x="114300" y="1256798"/>
            <a:ext cx="79248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заочная</a:t>
            </a:r>
          </a:p>
          <a:p>
            <a:pPr algn="ctr"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обучения: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лет </a:t>
            </a:r>
          </a:p>
          <a:p>
            <a:pPr algn="ctr" eaLnBrk="0" hangingPunct="0">
              <a:lnSpc>
                <a:spcPct val="9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marL="72000" eaLnBrk="0" hangingPunct="0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Обществознание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45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72000" eaLnBrk="0" hangingPunct="0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Математика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(профильный уровень)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или </a:t>
            </a:r>
          </a:p>
          <a:p>
            <a:pPr marL="72000" eaLnBrk="0" hangingPunct="0">
              <a:lnSpc>
                <a:spcPct val="90000"/>
              </a:lnSpc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Биология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 39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</a:p>
          <a:p>
            <a:pPr marL="72000" eaLnBrk="0" hangingPunct="0">
              <a:lnSpc>
                <a:spcPct val="90000"/>
              </a:lnSpc>
              <a:buFont typeface="Wingdings" pitchFamily="2" charset="2"/>
              <a:buChar char="ü"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Русский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–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</a:p>
          <a:p>
            <a:pPr algn="ctr" eaLnBrk="0" hangingPunct="0">
              <a:lnSpc>
                <a:spcPct val="9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Вступительные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испытания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проводятся по результатам ЕГЭ (для лиц, имеющих полное общее среднее образование) и по материалам  ВУЗа (тестирование) для лиц, имеющих среднее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4114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Box 2"/>
          <p:cNvSpPr txBox="1">
            <a:spLocks noChangeArrowheads="1"/>
          </p:cNvSpPr>
          <p:nvPr/>
        </p:nvSpPr>
        <p:spPr bwMode="auto">
          <a:xfrm>
            <a:off x="4430486" y="2541814"/>
            <a:ext cx="3505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Заведующий кафедрой физической культуры, спорта и безопасности жизнедеятельности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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кандидат педагогических наук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Александр Викторович Фоминых</a:t>
            </a:r>
            <a:endParaRPr lang="ru-RU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228600" y="192088"/>
            <a:ext cx="77724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Выпускающая кафедра по направлению подготовки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44.03.01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Педагогическое образование: профиль Безопасность жизнедеятельности </a:t>
            </a:r>
          </a:p>
          <a:p>
            <a:pPr algn="ctr"/>
            <a:r>
              <a:rPr lang="ru-RU" sz="8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6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кафедра </a:t>
            </a:r>
            <a:r>
              <a:rPr lang="ru-RU" sz="26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Физической культуры, спорта и безопасности жизнедеятельности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189357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0" y="685800"/>
            <a:ext cx="8229600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Учебно-методический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центр МЧС по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Министерство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регионального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развития.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Министерство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образования, городские и муниципальные отделы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Общеобразовательные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учреждения.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Отделы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социальной защиты 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опеки.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Учреждения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образования.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Инженер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охране труда или ТБ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предприятии.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Выпускники </a:t>
            </a:r>
            <a:r>
              <a:rPr lang="ru-RU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бакалавриата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 профилю «Безопасность жизнедеятельности» имеют возможность продолжить образование в магистратуре ХГУ по направлению «Педагогическое образование», а затем в аспирантуре ХГУ (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«Образование и педагогические науки»), а также  в аспирантурах других 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ВУЗов </a:t>
            </a: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России.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>
              <a:latin typeface="Times New Roman" pitchFamily="18" charset="0"/>
            </a:endParaRPr>
          </a:p>
        </p:txBody>
      </p:sp>
      <p:sp>
        <p:nvSpPr>
          <p:cNvPr id="56323" name="Заголовок 1"/>
          <p:cNvSpPr>
            <a:spLocks/>
          </p:cNvSpPr>
          <p:nvPr/>
        </p:nvSpPr>
        <p:spPr bwMode="auto">
          <a:xfrm>
            <a:off x="0" y="0"/>
            <a:ext cx="83058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Трудоустройство выпускников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/>
          </p:cNvSpPr>
          <p:nvPr/>
        </p:nvSpPr>
        <p:spPr bwMode="auto">
          <a:xfrm>
            <a:off x="76200" y="76200"/>
            <a:ext cx="8077200" cy="4572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Направления подготовки</a:t>
            </a:r>
            <a:endParaRPr lang="ru-RU" sz="2000" b="1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99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4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(прием в </a:t>
            </a:r>
            <a:r>
              <a:rPr lang="ru-RU" sz="14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2023 </a:t>
            </a:r>
            <a:r>
              <a:rPr lang="ru-RU" sz="14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году)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784704"/>
              </p:ext>
            </p:extLst>
          </p:nvPr>
        </p:nvGraphicFramePr>
        <p:xfrm>
          <a:off x="81643" y="609600"/>
          <a:ext cx="8991601" cy="6222604"/>
        </p:xfrm>
        <a:graphic>
          <a:graphicData uri="http://schemas.openxmlformats.org/drawingml/2006/table">
            <a:tbl>
              <a:tblPr firstRow="1" firstCol="1" bandRow="1"/>
              <a:tblGrid>
                <a:gridCol w="685801"/>
                <a:gridCol w="1815192"/>
                <a:gridCol w="1994808"/>
                <a:gridCol w="990600"/>
                <a:gridCol w="2514600"/>
                <a:gridCol w="990600"/>
              </a:tblGrid>
              <a:tr h="1524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направления 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b="1" dirty="0" err="1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бакалавриат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ОФО</a:t>
                      </a: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– очная форма обучения;</a:t>
                      </a:r>
                    </a:p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ЗФО</a:t>
                      </a: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 – заочная форма обучения</a:t>
                      </a:r>
                      <a:endParaRPr lang="ru-RU" sz="11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Вступительные испытания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(приоритетное испытание подчеркнуто, в скобках – форма испытания для лиц имеющих полное общее средне образование)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положительной оценки)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Форма проведения вступительных испытаний, проводимых ХГУ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самостоятельно в виде </a:t>
                      </a:r>
                      <a:r>
                        <a:rPr lang="ru-RU" sz="11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тестирования</a:t>
                      </a:r>
                      <a:endParaRPr lang="ru-RU" sz="1100" b="1" u="sng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(на русском языке)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лиц,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имеющих СПО, ВО, детей-инвалидов,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иностр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граждан и пр. 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Минимальное количество баллов</a:t>
                      </a:r>
                      <a:endParaRPr lang="ru-RU" sz="10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положительной оценки)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6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05.03.06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 и природопользование, профиль: Природопользование (ОФО)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(ЕГЭ)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Русский язык (ЕГЭ)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(профильный уровень) или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  (ЕГЭ)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39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</a:t>
                      </a:r>
                      <a:endParaRPr lang="ru-RU" sz="1200" b="1" u="sng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экологии и природопользования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15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06.03.01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Биология, профиль: 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Биоэкология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(ОФО)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(ЕГЭ)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(ЕГЭ)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(профильный уровень) или Химия (ЕГЭ)</a:t>
                      </a: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Основы экологии и природопользования</a:t>
                      </a: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61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44.03.05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Педагогическое образование 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(с двумя профилями подготовки),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профили: Безопасность жизнедеятельности, Физическая культура (ОФО)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(ЕГЭ)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язык (ЕГЭ)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нормативов 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испытание профильной направленности, проводимое университетом самостоятельно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):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легкая атлетика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гимнастика</a:t>
                      </a:r>
                      <a:endParaRPr lang="ru-RU" sz="140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спортивные игры</a:t>
                      </a:r>
                      <a:endParaRPr lang="ru-RU" sz="14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обучения и воспитания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или </a:t>
                      </a: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нормативов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(комплексный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экзамен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легкая атлетика</a:t>
                      </a:r>
                      <a:b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спортивные игры</a:t>
                      </a: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7"/>
          <p:cNvSpPr txBox="1">
            <a:spLocks noChangeArrowheads="1"/>
          </p:cNvSpPr>
          <p:nvPr/>
        </p:nvSpPr>
        <p:spPr bwMode="auto">
          <a:xfrm>
            <a:off x="76200" y="4763"/>
            <a:ext cx="37338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Студенты на учебной практике по получению первичных профессиональных умений и навыков (дисциплина «Опасные ситуации природного характера и защита от них»).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хребте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Ергаки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Западного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Саяна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за 3 радиальных выхода студенты обошли самые сложные места природного парка «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Ергаки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algn="ctr">
              <a:spcBef>
                <a:spcPct val="50000"/>
              </a:spcBef>
            </a:pPr>
            <a:endParaRPr lang="ru-RU" sz="2400" b="1" dirty="0"/>
          </a:p>
        </p:txBody>
      </p:sp>
      <p:pic>
        <p:nvPicPr>
          <p:cNvPr id="57347" name="Рисунок 4" descr="H:\ДЛЯ АХПАШЕВОЙ\05DbxnTsA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763"/>
            <a:ext cx="444500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DSCN0064"/>
          <p:cNvPicPr>
            <a:picLocks noChangeAspect="1" noChangeArrowheads="1"/>
          </p:cNvPicPr>
          <p:nvPr/>
        </p:nvPicPr>
        <p:blipFill>
          <a:blip r:embed="rId2" cstate="print"/>
          <a:srcRect r="8861"/>
          <a:stretch>
            <a:fillRect/>
          </a:stretch>
        </p:blipFill>
        <p:spPr bwMode="auto">
          <a:xfrm>
            <a:off x="4343400" y="3963988"/>
            <a:ext cx="36576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 descr="DSCN0024"/>
          <p:cNvPicPr>
            <a:picLocks noChangeAspect="1" noChangeArrowheads="1"/>
          </p:cNvPicPr>
          <p:nvPr/>
        </p:nvPicPr>
        <p:blipFill>
          <a:blip r:embed="rId3" cstate="print"/>
          <a:srcRect r="10892"/>
          <a:stretch>
            <a:fillRect/>
          </a:stretch>
        </p:blipFill>
        <p:spPr bwMode="auto">
          <a:xfrm>
            <a:off x="41275" y="874713"/>
            <a:ext cx="407352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62400"/>
            <a:ext cx="4343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TextBox 1"/>
          <p:cNvSpPr txBox="1">
            <a:spLocks noChangeArrowheads="1"/>
          </p:cNvSpPr>
          <p:nvPr/>
        </p:nvSpPr>
        <p:spPr bwMode="auto">
          <a:xfrm>
            <a:off x="152400" y="0"/>
            <a:ext cx="8280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ень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посвящения в специальность</a:t>
            </a:r>
          </a:p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«Безопасность жизнедеятельности»</a:t>
            </a:r>
          </a:p>
        </p:txBody>
      </p:sp>
      <p:pic>
        <p:nvPicPr>
          <p:cNvPr id="58374" name="Picture 2" descr="DSCN0016"/>
          <p:cNvPicPr>
            <a:picLocks noChangeAspect="1" noChangeArrowheads="1"/>
          </p:cNvPicPr>
          <p:nvPr/>
        </p:nvPicPr>
        <p:blipFill>
          <a:blip r:embed="rId5" cstate="print"/>
          <a:srcRect l="6667" r="15001"/>
          <a:stretch>
            <a:fillRect/>
          </a:stretch>
        </p:blipFill>
        <p:spPr bwMode="auto">
          <a:xfrm>
            <a:off x="4156075" y="873125"/>
            <a:ext cx="3844925" cy="310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100_48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822166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Box 1"/>
          <p:cNvSpPr txBox="1">
            <a:spLocks noChangeArrowheads="1"/>
          </p:cNvSpPr>
          <p:nvPr/>
        </p:nvSpPr>
        <p:spPr bwMode="auto">
          <a:xfrm>
            <a:off x="0" y="0"/>
            <a:ext cx="81534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Учебные занятия по теме </a:t>
            </a:r>
          </a:p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«Средства индивидуальной защиты»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khsu.ru/assets/units/ienim/news/Screenshot_2018-02-19-19-03-58-46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800" y="1524000"/>
            <a:ext cx="7873800" cy="528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Box 1"/>
          <p:cNvSpPr txBox="1">
            <a:spLocks noChangeArrowheads="1"/>
          </p:cNvSpPr>
          <p:nvPr/>
        </p:nvSpPr>
        <p:spPr bwMode="auto">
          <a:xfrm>
            <a:off x="0" y="0"/>
            <a:ext cx="81534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Студенты ХГУ призеры (2 место)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Всероссийской молодежной военно-патриотической игры «Зарница»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- 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Во славу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Отечества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»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(17.02.2018 г. Чита)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9235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493" y="1219200"/>
            <a:ext cx="8153400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Программы вступительных испытаний по направлениям бакалавриата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для лиц, имеющих среднее профессиональное образование и высшее образование, находятся на официальном сайте </a:t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ХГУ им. Н.Ф. Катанова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http://www.khsu.ru/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ru-RU" sz="3000" b="1" dirty="0">
                <a:latin typeface="Times New Roman" pitchFamily="18" charset="0"/>
                <a:cs typeface="Times New Roman" pitchFamily="18" charset="0"/>
              </a:rPr>
              <a:t>путь</a:t>
            </a:r>
            <a:r>
              <a:rPr lang="ru-RU" sz="3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Главная » 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Абитуриенту » </a:t>
            </a:r>
            <a:r>
              <a:rPr lang="ru-RU" sz="3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Бакалавриат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(информация 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3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+mn-cs"/>
              </a:rPr>
              <a:t>)</a:t>
            </a:r>
            <a:endParaRPr lang="ru-RU" sz="3000" dirty="0">
              <a:solidFill>
                <a:schemeClr val="tx1">
                  <a:lumMod val="95000"/>
                  <a:lumOff val="5000"/>
                </a:schemeClr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762000" y="1828800"/>
            <a:ext cx="6629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Программы магистратуры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06.04.01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Биология, профиль 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Сохранение биоразнообразия и рациональное природопользование</a:t>
            </a:r>
            <a:b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академическая магистратура</a:t>
            </a:r>
          </a:p>
        </p:txBody>
      </p:sp>
      <p:sp>
        <p:nvSpPr>
          <p:cNvPr id="63491" name="Rectangle 7"/>
          <p:cNvSpPr>
            <a:spLocks noChangeArrowheads="1"/>
          </p:cNvSpPr>
          <p:nvPr/>
        </p:nvSpPr>
        <p:spPr bwMode="auto">
          <a:xfrm>
            <a:off x="133350" y="2227936"/>
            <a:ext cx="800100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очная</a:t>
            </a:r>
          </a:p>
          <a:p>
            <a:pPr algn="ctr"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обучения:  2 года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Экология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 50  (минимальное количество баллов), для лиц с непрофильным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образованием;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Рациональное природопользование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50 (минимальное количество баллов), для лиц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профильным образованием.</a:t>
            </a:r>
          </a:p>
          <a:p>
            <a:pPr eaLnBrk="0" hangingPunct="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Вступительные  испытания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проводятся по материалам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ВУЗа (тестирование)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44.04.01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Педагогическое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образование, профиль 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Современные цифровые технологии в образовании </a:t>
            </a: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академическая магистратура</a:t>
            </a:r>
          </a:p>
        </p:txBody>
      </p:sp>
      <p:sp>
        <p:nvSpPr>
          <p:cNvPr id="64515" name="Rectangle 7"/>
          <p:cNvSpPr>
            <a:spLocks noChangeArrowheads="1"/>
          </p:cNvSpPr>
          <p:nvPr/>
        </p:nvSpPr>
        <p:spPr bwMode="auto">
          <a:xfrm>
            <a:off x="0" y="2350889"/>
            <a:ext cx="81534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очная</a:t>
            </a:r>
          </a:p>
          <a:p>
            <a:pPr algn="ctr"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обучения:  2 года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Педагогика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 50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(минимальное количество баллов),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лиц 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непрофильным образованием;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Педагогические технологии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–  50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(минимальное количество баллов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лиц 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профильным образованием.</a:t>
            </a:r>
          </a:p>
          <a:p>
            <a:pPr eaLnBrk="0" hangingPunct="0"/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Вступительные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испытания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проводятся по материалам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ВУЗа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7"/>
          <p:cNvSpPr txBox="1">
            <a:spLocks noChangeArrowheads="1"/>
          </p:cNvSpPr>
          <p:nvPr/>
        </p:nvSpPr>
        <p:spPr bwMode="auto">
          <a:xfrm>
            <a:off x="-27214" y="-27894"/>
            <a:ext cx="863781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44.04.01 Педагогическое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образование, профиль </a:t>
            </a: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Преподавание физической культуры в условиях инклюзивного </a:t>
            </a:r>
            <a: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образования</a:t>
            </a:r>
            <a:br>
              <a:rPr lang="ru-RU" sz="32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академическая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магистратура</a:t>
            </a:r>
          </a:p>
        </p:txBody>
      </p:sp>
      <p:sp>
        <p:nvSpPr>
          <p:cNvPr id="65539" name="Rectangle 7"/>
          <p:cNvSpPr>
            <a:spLocks noChangeArrowheads="1"/>
          </p:cNvSpPr>
          <p:nvPr/>
        </p:nvSpPr>
        <p:spPr bwMode="auto">
          <a:xfrm>
            <a:off x="76200" y="2526651"/>
            <a:ext cx="8153401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Форма обучения: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очная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Срок обучения: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года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Педагогика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 50  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минимальное количество баллов), для лиц с непрофильным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образованием;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 Теория и методика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физической культуры и 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спорта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–  50 (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минимальное количество баллов) для лиц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профильным образованием.</a:t>
            </a:r>
          </a:p>
          <a:p>
            <a:pPr algn="ctr" eaLnBrk="0" hangingPunct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Вступительные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испытания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проводятся по материалам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ВУЗа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85800"/>
            <a:ext cx="838200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u="sng" dirty="0">
                <a:latin typeface="Times New Roman" pitchFamily="18" charset="0"/>
                <a:cs typeface="Times New Roman" pitchFamily="18" charset="0"/>
              </a:rPr>
              <a:t>Программы вступительных испытаний по направлениям магистратуры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находятся на официальном сайте ХГУ им. Н.Ф. Катанова 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hlinkClick r:id="rId2"/>
              </a:rPr>
              <a:t>http://www.khsu.ru/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, </a:t>
            </a:r>
          </a:p>
          <a:p>
            <a:pPr algn="ctr"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Путь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Главная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» 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Абитуриенту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 » 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Магистратура  </a:t>
            </a:r>
          </a:p>
          <a:p>
            <a:pPr algn="ctr"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(информация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/>
          </p:cNvSpPr>
          <p:nvPr/>
        </p:nvSpPr>
        <p:spPr bwMode="auto">
          <a:xfrm>
            <a:off x="76200" y="76200"/>
            <a:ext cx="8077200" cy="4572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Направления подготовки</a:t>
            </a:r>
            <a:endParaRPr lang="ru-RU" sz="2000" b="1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9900CC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14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(прием в </a:t>
            </a:r>
            <a:r>
              <a:rPr lang="ru-RU" sz="14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2023 </a:t>
            </a:r>
            <a:r>
              <a:rPr lang="ru-RU" sz="1400" b="1" dirty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году)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81984"/>
              </p:ext>
            </p:extLst>
          </p:nvPr>
        </p:nvGraphicFramePr>
        <p:xfrm>
          <a:off x="152400" y="685800"/>
          <a:ext cx="8762999" cy="6065497"/>
        </p:xfrm>
        <a:graphic>
          <a:graphicData uri="http://schemas.openxmlformats.org/drawingml/2006/table">
            <a:tbl>
              <a:tblPr firstRow="1" firstCol="1" bandRow="1"/>
              <a:tblGrid>
                <a:gridCol w="762000"/>
                <a:gridCol w="1752600"/>
                <a:gridCol w="2133600"/>
                <a:gridCol w="762000"/>
                <a:gridCol w="2438400"/>
                <a:gridCol w="914399"/>
              </a:tblGrid>
              <a:tr h="13665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44.03.05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Педагогическое образование (с двумя профилями подготовки), профили: Математика, Физика (ОФО)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(ЕГЭ)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язык (ЕГЭ)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(профильный уровень) или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 (ЕГЭ)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39/40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обучения и воспитания</a:t>
                      </a:r>
                      <a:endParaRPr lang="ru-RU" sz="1200" b="1" u="sng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</a:t>
                      </a: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02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44.03.05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Педагогическое образование (с двумя профилями подготовки), профили:  Химия, Биология (ОФО)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 (ЕГЭ)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 (ЕГЭ)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(профильный уровень) или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 (ЕГЭ)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обучения и воспитания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 или Основы экологии и природопользования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60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44.03.01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Педагогическое образование, профиль: Физическая культура (ЗФО)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Обществознание (ЕГЭ)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Русский язык (ЕГЭ)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Выполнение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нормативов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(комплексный экзамен):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) легкая атлетика</a:t>
                      </a:r>
                      <a:b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</a:b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2) гимнастика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3) спортивные игры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60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обучения и воспитания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нормативов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(комплексный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экзамен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):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1) легкая атлетика</a:t>
                      </a:r>
                      <a:b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2)</a:t>
                      </a:r>
                      <a:r>
                        <a:rPr lang="ru-RU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гимнастика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3) спортивные игры</a:t>
                      </a: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02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44.03.01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Педагогическое образование, профиль: Безопасность жизнедеятельности (ЗФО)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Обществознание (ЕГЭ)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Русский язык (ЕГЭ)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Математика</a:t>
                      </a:r>
                      <a:endParaRPr lang="ru-RU" sz="1200" b="1" baseline="0" dirty="0" smtClean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(профильный уровень) или </a:t>
                      </a:r>
                      <a:r>
                        <a:rPr lang="ru-RU" sz="12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Биология (ЕГЭ)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45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u="sng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Теория обучения и воспитания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 речи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Безопасность жизнедеятельности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40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24462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Содержимое 2"/>
          <p:cNvSpPr>
            <a:spLocks noGrp="1"/>
          </p:cNvSpPr>
          <p:nvPr>
            <p:ph idx="4294967295"/>
          </p:nvPr>
        </p:nvSpPr>
        <p:spPr>
          <a:xfrm>
            <a:off x="0" y="2362200"/>
            <a:ext cx="8229600" cy="46783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СДЕЛАЙ ПРАВИЛЬНЫЙ ВЫБОР!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ПОСТРОЙ СВОЁ БУДУЩЕЕ!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Wingdings" pitchFamily="2" charset="2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ЖЕЛАЕМ ВАМ УСПЕХА!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\\depot\public\#Обмен\ИЕНИМ\Ахпашева\Профработа 2017-2018\Фото ИЕНиМ\Кафедра биологии\От Злотниковой 3 октября\фото\фото\DSCN4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Содержимое 2"/>
          <p:cNvSpPr>
            <a:spLocks noGrp="1"/>
          </p:cNvSpPr>
          <p:nvPr>
            <p:ph idx="4294967295"/>
          </p:nvPr>
        </p:nvSpPr>
        <p:spPr>
          <a:xfrm>
            <a:off x="22860" y="1600200"/>
            <a:ext cx="8077200" cy="4678363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г. Абакан, пр. Ленина 90, ауд. 303</a:t>
            </a: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Тел.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 (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3902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 22-21-63</a:t>
            </a: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ienim@khsu.ru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https://vk.com/public200149732</a:t>
            </a:r>
            <a:r>
              <a:rPr lang="en-US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https://www.instagram.com/ienim_khsu/?hl=ru</a:t>
            </a:r>
            <a:endParaRPr lang="en-US" sz="28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WWW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KHSU.RU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/>
          </p:cNvSpPr>
          <p:nvPr/>
        </p:nvSpPr>
        <p:spPr bwMode="auto">
          <a:xfrm>
            <a:off x="0" y="0"/>
            <a:ext cx="8229600" cy="6858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Направления подготовки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16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(прием в </a:t>
            </a:r>
            <a:r>
              <a:rPr lang="ru-RU" sz="16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600" b="1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году)</a:t>
            </a:r>
            <a:endParaRPr lang="ru-RU" sz="1600" b="1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47220"/>
              </p:ext>
            </p:extLst>
          </p:nvPr>
        </p:nvGraphicFramePr>
        <p:xfrm>
          <a:off x="228600" y="685800"/>
          <a:ext cx="8382000" cy="6044319"/>
        </p:xfrm>
        <a:graphic>
          <a:graphicData uri="http://schemas.openxmlformats.org/drawingml/2006/table">
            <a:tbl>
              <a:tblPr firstRow="1" firstCol="1" bandRow="1"/>
              <a:tblGrid>
                <a:gridCol w="884297"/>
                <a:gridCol w="2333792"/>
                <a:gridCol w="1366939"/>
                <a:gridCol w="1053772"/>
                <a:gridCol w="1828800"/>
                <a:gridCol w="914400"/>
              </a:tblGrid>
              <a:tr h="11848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Код направления</a:t>
                      </a:r>
                      <a:endParaRPr lang="ru-RU" sz="14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</a:t>
                      </a: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программа</a:t>
                      </a:r>
                    </a:p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(магистратура)</a:t>
                      </a:r>
                    </a:p>
                    <a:p>
                      <a:pPr indent="6413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ОФО </a:t>
                      </a:r>
                      <a:r>
                        <a:rPr lang="ru-RU" sz="1000" b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– очная форма </a:t>
                      </a:r>
                      <a:r>
                        <a:rPr lang="ru-RU" sz="1000" b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обучения</a:t>
                      </a:r>
                      <a:endParaRPr lang="ru-RU" sz="1000" b="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Вступительные испытания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для лиц,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 имеющих </a:t>
                      </a:r>
                      <a:r>
                        <a:rPr lang="ru-RU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профильного образования</a:t>
                      </a:r>
                    </a:p>
                  </a:txBody>
                  <a:tcPr marL="72404" marR="72404" marT="72404" marB="7240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Минимальное количество баллов </a:t>
                      </a:r>
                      <a:r>
                        <a:rPr lang="ru-RU" sz="9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положительной оценки)</a:t>
                      </a:r>
                      <a:endParaRPr lang="ru-RU" sz="900" b="1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Вступительные испытания </a:t>
                      </a: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для лиц,  </a:t>
                      </a:r>
                      <a:r>
                        <a:rPr lang="ru-RU" sz="12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имеющих </a:t>
                      </a:r>
                      <a:r>
                        <a:rPr lang="ru-RU" sz="1200" b="0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профильное образование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Минимальное количество баллов </a:t>
                      </a: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(для положительной оценки)</a:t>
                      </a:r>
                      <a:endParaRPr lang="ru-RU" sz="1200" b="0" dirty="0" smtClean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61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06.04.01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Биология, профиль: Сохранение биоразнообразия и рациональное природопользование (ОФО)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Экология 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Рациональное природопользование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5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44.04.01 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Педагогическое образование, профиль: Современные цифровые технологии в образовании (ОФО)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Педагогика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Педагогические технологии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Calibri" panose="020F0502020204030204" pitchFamily="34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62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44.04.01 </a:t>
                      </a:r>
                      <a:endParaRPr lang="ru-RU" sz="1600" b="1" dirty="0">
                        <a:effectLst/>
                        <a:latin typeface="Times New Roman" pitchFamily="18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Педагогическое образование, профиль: Преподавание физической культуры в условиях инклюзивного образования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О</a:t>
                      </a:r>
                      <a:r>
                        <a:rPr lang="ru-RU" sz="14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ФО</a:t>
                      </a:r>
                      <a:r>
                        <a:rPr lang="ru-RU" sz="1400" b="1" dirty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Педагогика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Теория и методика физической культуры и </a:t>
                      </a:r>
                      <a:r>
                        <a:rPr lang="ru-RU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спорта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  <a:latin typeface="Times New Roman" pitchFamily="18" charset="0"/>
                          <a:ea typeface="Times New Roman" panose="02020603050405020304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L="75170" marR="75170" marT="75170" marB="751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7"/>
          <p:cNvSpPr txBox="1">
            <a:spLocks noChangeArrowheads="1"/>
          </p:cNvSpPr>
          <p:nvPr/>
        </p:nvSpPr>
        <p:spPr bwMode="auto">
          <a:xfrm>
            <a:off x="0" y="0"/>
            <a:ext cx="8153400" cy="111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040"/>
              </a:spcBef>
            </a:pPr>
            <a:r>
              <a:rPr lang="ru-RU" sz="29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05.03.06 </a:t>
            </a:r>
            <a:r>
              <a:rPr lang="ru-RU" sz="29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Экология </a:t>
            </a:r>
            <a:r>
              <a:rPr lang="ru-RU" sz="29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9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природопользование:</a:t>
            </a:r>
          </a:p>
          <a:p>
            <a:pPr algn="ctr">
              <a:spcBef>
                <a:spcPts val="1040"/>
              </a:spcBef>
            </a:pPr>
            <a:r>
              <a:rPr lang="ru-RU" sz="2900" b="1" dirty="0" smtClean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Природопользование</a:t>
            </a:r>
            <a:endParaRPr lang="ru-RU" sz="2900" b="1" dirty="0">
              <a:solidFill>
                <a:srgbClr val="007E3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Rectangle 7"/>
          <p:cNvSpPr>
            <a:spLocks noChangeArrowheads="1"/>
          </p:cNvSpPr>
          <p:nvPr/>
        </p:nvSpPr>
        <p:spPr bwMode="auto">
          <a:xfrm>
            <a:off x="76200" y="1219199"/>
            <a:ext cx="8077200" cy="510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Форма обучения: очная</a:t>
            </a:r>
          </a:p>
          <a:p>
            <a:pPr algn="ctr" eaLnBrk="0" hangingPunct="0"/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Срок обучения: 4 года </a:t>
            </a:r>
          </a:p>
          <a:p>
            <a:pPr algn="ctr" eaLnBrk="0" hangingPunct="0">
              <a:lnSpc>
                <a:spcPct val="150000"/>
              </a:lnSpc>
            </a:pPr>
            <a:r>
              <a:rPr lang="ru-RU" sz="2800" b="1" dirty="0">
                <a:solidFill>
                  <a:srgbClr val="007E39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испытания: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Биология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– 39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(минимальное количество баллов)</a:t>
            </a: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Математика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(профильный уровень)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Химия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39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buFont typeface="Wingdings" pitchFamily="2" charset="2"/>
              <a:buChar char="ü"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Русский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язык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– 40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минимальное количество баллов)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Вступительные  испытания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проводятся по результатам ЕГЭ (для лиц, имеющих полное общее среднее образование) и по материалам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ВУЗа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(тестирование) для лиц, имеющих среднее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DSC00712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152400" y="2159420"/>
            <a:ext cx="4730460" cy="316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S6000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9749" y="3581400"/>
            <a:ext cx="4688984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 txBox="1">
            <a:spLocks noChangeArrowheads="1"/>
          </p:cNvSpPr>
          <p:nvPr/>
        </p:nvSpPr>
        <p:spPr bwMode="auto">
          <a:xfrm>
            <a:off x="0" y="5634038"/>
            <a:ext cx="8229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ctr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" pitchFamily="2" charset="2"/>
              <a:buNone/>
            </a:pPr>
            <a:endParaRPr lang="ru-RU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0" y="152400"/>
            <a:ext cx="8153400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Выпускающая кафедра по направлению подготовки </a:t>
            </a:r>
          </a:p>
          <a:p>
            <a:pPr algn="ctr" eaLnBrk="0" hangingPunct="0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«Экология и природопользование» </a:t>
            </a:r>
            <a:r>
              <a:rPr lang="ru-RU" sz="25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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кафедра химии и геоэкологии ИЕНИМ</a:t>
            </a:r>
          </a:p>
          <a:p>
            <a:pPr algn="ctr" eaLnBrk="0" hangingPunct="0"/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(заведующий кафедрой – кандидат химических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наук</a:t>
            </a:r>
          </a:p>
          <a:p>
            <a:pPr algn="ctr" eaLnBrk="0" hangingPunct="0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Сергей Валериевич Бортников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4001</TotalTime>
  <Words>2803</Words>
  <Application>Microsoft Office PowerPoint</Application>
  <PresentationFormat>Экран (4:3)</PresentationFormat>
  <Paragraphs>443</Paragraphs>
  <Slides>62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4" baseType="lpstr">
      <vt:lpstr>Оформление по умолчанию</vt:lpstr>
      <vt:lpstr>Изящная</vt:lpstr>
      <vt:lpstr> ИНСТИТУТ ЕСТЕСТВЕННЫХ  НАУК И МАТЕМАТИКИ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Инна Ахпашева</dc:creator>
  <cp:lastModifiedBy>Елена В. Сазанакова</cp:lastModifiedBy>
  <cp:revision>465</cp:revision>
  <cp:lastPrinted>2020-11-23T08:40:02Z</cp:lastPrinted>
  <dcterms:created xsi:type="dcterms:W3CDTF">1601-01-01T00:00:00Z</dcterms:created>
  <dcterms:modified xsi:type="dcterms:W3CDTF">2022-11-25T10:16:25Z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